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256" r:id="rId2"/>
    <p:sldId id="313" r:id="rId3"/>
    <p:sldId id="31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311" r:id="rId20"/>
    <p:sldId id="31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95" r:id="rId36"/>
    <p:sldId id="294" r:id="rId37"/>
    <p:sldId id="296" r:id="rId38"/>
    <p:sldId id="297" r:id="rId39"/>
    <p:sldId id="298" r:id="rId40"/>
    <p:sldId id="304" r:id="rId41"/>
    <p:sldId id="303" r:id="rId42"/>
    <p:sldId id="302" r:id="rId43"/>
    <p:sldId id="301" r:id="rId44"/>
    <p:sldId id="300" r:id="rId45"/>
    <p:sldId id="299" r:id="rId46"/>
    <p:sldId id="305" r:id="rId47"/>
    <p:sldId id="306" r:id="rId48"/>
    <p:sldId id="287" r:id="rId49"/>
    <p:sldId id="307" r:id="rId50"/>
    <p:sldId id="308" r:id="rId51"/>
    <p:sldId id="309" r:id="rId52"/>
    <p:sldId id="310" r:id="rId53"/>
    <p:sldId id="288" r:id="rId54"/>
    <p:sldId id="289" r:id="rId55"/>
    <p:sldId id="290" r:id="rId56"/>
    <p:sldId id="291" r:id="rId57"/>
    <p:sldId id="292" r:id="rId58"/>
    <p:sldId id="293" r:id="rId59"/>
  </p:sldIdLst>
  <p:sldSz cx="18288000" cy="10287000"/>
  <p:notesSz cx="6858000" cy="9144000"/>
  <p:embeddedFontLst>
    <p:embeddedFont>
      <p:font typeface="Helvetica World Bold" panose="020B0604020202020204" charset="-128"/>
      <p:regular r:id="rId61"/>
    </p:embeddedFont>
    <p:embeddedFont>
      <p:font typeface="Anton" pitchFamily="2" charset="0"/>
      <p:regular r:id="rId62"/>
    </p:embeddedFont>
    <p:embeddedFont>
      <p:font typeface="Arimo" panose="020B0604020202020204" charset="0"/>
      <p:regular r:id="rId63"/>
    </p:embeddedFont>
    <p:embeddedFont>
      <p:font typeface="Arimo Bold" panose="020B0604020202020204" charset="0"/>
      <p:regular r:id="rId64"/>
    </p:embeddedFont>
    <p:embeddedFont>
      <p:font typeface="Bungee" panose="020B0604020202020204" charset="0"/>
      <p:regular r:id="rId65"/>
    </p:embeddedFont>
    <p:embeddedFont>
      <p:font typeface="Garet" panose="020B0604020202020204" charset="0"/>
      <p:regular r:id="rId66"/>
    </p:embeddedFont>
    <p:embeddedFont>
      <p:font typeface="HK Modular" panose="020B0604020202020204" charset="0"/>
      <p:regular r:id="rId67"/>
    </p:embeddedFont>
    <p:embeddedFont>
      <p:font typeface="IBM Plex Sans 1" panose="020B0604020202020204" charset="0"/>
      <p:regular r:id="rId68"/>
    </p:embeddedFont>
    <p:embeddedFont>
      <p:font typeface="IBM Plex Sans 2 Bold" panose="020B0604020202020204" charset="0"/>
      <p:regular r:id="rId69"/>
    </p:embeddedFont>
    <p:embeddedFont>
      <p:font typeface="IBM Plex Sans Condensed" panose="020B0506050203000203" pitchFamily="34" charset="0"/>
      <p:regular r:id="rId70"/>
      <p:bold r:id="rId71"/>
      <p:italic r:id="rId72"/>
      <p:boldItalic r:id="rId73"/>
    </p:embeddedFont>
    <p:embeddedFont>
      <p:font typeface="IBM Plex Sans Condensed Bold" panose="020B0806050203000203" charset="0"/>
      <p:regular r:id="rId74"/>
    </p:embeddedFont>
    <p:embeddedFont>
      <p:font typeface="Noto Sans Bold" panose="020B0604020202020204" charset="0"/>
      <p:regular r:id="rId75"/>
    </p:embeddedFont>
    <p:embeddedFont>
      <p:font typeface="Open Sans" panose="020B0606030504020204" pitchFamily="34" charset="0"/>
      <p:regular r:id="rId76"/>
      <p:bold r:id="rId77"/>
      <p:italic r:id="rId78"/>
      <p:boldItalic r:id="rId79"/>
    </p:embeddedFont>
    <p:embeddedFont>
      <p:font typeface="Tomorrow" panose="020B0604020202020204" charset="0"/>
      <p:regular r:id="rId80"/>
    </p:embeddedFont>
    <p:embeddedFont>
      <p:font typeface="Tomorrow Bold" panose="020B0604020202020204" charset="0"/>
      <p:regular r:id="rId81"/>
    </p:embeddedFont>
    <p:embeddedFont>
      <p:font typeface="Tomorrow Italics" panose="020B0604020202020204" charset="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42FF"/>
    <a:srgbClr val="51CCDD"/>
    <a:srgbClr val="0C0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222"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Chatbot AI là một chủ đề rất thú vị và đang được ứng dụng rộng rãi hiện nay.</a:t>
            </a:r>
          </a:p>
          <a:p>
            <a:endParaRPr lang="en-US"/>
          </a:p>
          <a:p>
            <a:r>
              <a:rPr lang="en-US"/>
              <a:t>Chatbot AI là gì?</a:t>
            </a:r>
          </a:p>
          <a:p>
            <a:r>
              <a:rPr lang="en-US"/>
              <a:t>Chatbot AI (hay còn gọi là chatbot trí tuệ nhân tạo) là một chương trình máy tính được thiết kế để mô phỏng cuộc trò chuyện với người dùng, thông qua giao diện văn bản hoặc giọng nói.</a:t>
            </a:r>
          </a:p>
          <a:p>
            <a:r>
              <a:rPr lang="en-US"/>
              <a:t>Điểm khác biệt của Chatbot AI so với chatbot truyền thống là khả năng hiểu ngôn ngữ tự nhiên (NLU) và tự động học hỏi (Machine Learning). Nhờ đó, Chatbot AI có thể:</a:t>
            </a:r>
          </a:p>
          <a:p>
            <a:r>
              <a:rPr lang="en-US"/>
              <a:t> * Hiểu được ý định của người dùng, ngay cả khi họ sử dụng ngôn ngữ tự nhiên, không theo khuôn mẫu.</a:t>
            </a:r>
          </a:p>
          <a:p>
            <a:r>
              <a:rPr lang="en-US"/>
              <a:t> * Trả lời câu hỏi một cách linh hoạt, tự nhiên, giống như con người.</a:t>
            </a:r>
          </a:p>
          <a:p>
            <a:r>
              <a:rPr lang="en-US"/>
              <a:t> * Tự động cải thiện khả năng giao tiếp qua thời gian, nhờ vào việc học hỏi từ các cuộc trò chuyện trước đó.</a:t>
            </a:r>
          </a:p>
          <a:p>
            <a:r>
              <a:rPr lang="en-US"/>
              <a:t>Ứng dụng của Chatbot AI:</a:t>
            </a:r>
          </a:p>
          <a:p>
            <a:r>
              <a:rPr lang="en-US"/>
              <a:t>Chatbot AI đang được ứng dụng trong rất nhiều lĩnh vực, bao gồm:</a:t>
            </a:r>
          </a:p>
          <a:p>
            <a:r>
              <a:rPr lang="en-US"/>
              <a:t> * Chăm sóc khách hàng: Trả lời câu hỏi thường gặp, hỗ trợ khách hàng 24/7, giải quyết các vấn đề đơn giản.</a:t>
            </a:r>
          </a:p>
          <a:p>
            <a:r>
              <a:rPr lang="en-US"/>
              <a:t> * Tiếp thị và bán hàng: Giới thiệu sản phẩm, tư vấn khách hàng, tạo đơn hàng.</a:t>
            </a:r>
          </a:p>
          <a:p>
            <a:r>
              <a:rPr lang="en-US"/>
              <a:t> * Hỗ trợ nhân viên: Trả lời câu hỏi về chính sách, quy trình, hướng dẫn sử dụng công cụ.</a:t>
            </a:r>
          </a:p>
          <a:p>
            <a:r>
              <a:rPr lang="en-US"/>
              <a:t> * Giáo dục: Hỗ trợ học tập, giải đáp thắc mắc, cung cấp thông tin.</a:t>
            </a:r>
          </a:p>
          <a:p>
            <a:r>
              <a:rPr lang="en-US"/>
              <a:t> * Giải trí: Trò chuyện, chơi game, kể chuyện.</a:t>
            </a:r>
          </a:p>
          <a:p>
            <a:r>
              <a:rPr lang="en-US"/>
              <a:t>Một số lợi ích của Chatbot AI:</a:t>
            </a:r>
          </a:p>
          <a:p>
            <a:r>
              <a:rPr lang="en-US"/>
              <a:t> * Tiết kiệm thời gian và chi phí: Chatbot AI có thể tự động xử lý một lượng lớn yêu cầu từ người dùng, giúp doanh nghiệp tiết kiệm chi phí nhân sự.</a:t>
            </a:r>
          </a:p>
          <a:p>
            <a:r>
              <a:rPr lang="en-US"/>
              <a:t> * Nâng cao trải nghiệm khách hàng: Chatbot AI có thể cung cấp dịch vụ hỗ trợ 24/7, phản hồi nhanh chóng, giúp khách hàng hài lòng hơn.</a:t>
            </a:r>
          </a:p>
          <a:p>
            <a:r>
              <a:rPr lang="en-US"/>
              <a:t> * Tăng hiệu quả kinh doanh: Chatbot AI có thể hỗ trợ quá trình bán hàng, tiếp thị, giúp doanh nghiệp tăng doanh thu.</a:t>
            </a:r>
          </a:p>
          <a:p>
            <a:r>
              <a:rPr lang="en-US"/>
              <a:t> * Cá nhân hóa trải nghiệm: Chatbot AI có thể thu thập thông tin về người dùng để cung cấp các dịch vụ, nội dung phù hợp với nhu cầu của từng cá nhân.</a:t>
            </a:r>
          </a:p>
          <a:p>
            <a:r>
              <a:rPr lang="en-US"/>
              <a:t>Để tìm hiểu sâu hơn về Chatbot AI, bạn có thể cho mình biết bạn quan tâm đến những khía cạnh nào? Ví dụ:</a:t>
            </a:r>
          </a:p>
          <a:p>
            <a:r>
              <a:rPr lang="en-US"/>
              <a:t> * Công nghệ đằng sau Chatbot AI: NLU, Machine Learning, Deep Learning.</a:t>
            </a:r>
          </a:p>
          <a:p>
            <a:r>
              <a:rPr lang="en-US"/>
              <a:t> * Cách xây dựng một Chatbot AI: Các nền tảng, công cụ, quy trình.</a:t>
            </a:r>
          </a:p>
          <a:p>
            <a:r>
              <a:rPr lang="en-US"/>
              <a:t> * Các ví dụ về Chatbot AI thành công:  Trong các lĩnh vực khác nhau.</a:t>
            </a:r>
          </a:p>
          <a:p>
            <a:r>
              <a:rPr lang="en-US"/>
              <a:t> * Xu hướng phát triển của Chatbot AI:  Trong tương lai.</a:t>
            </a:r>
          </a:p>
          <a:p>
            <a:r>
              <a:rPr lang="en-US"/>
              <a:t>Mình rất mong nhận được câu hỏi cụ thể từ bạn để chúng ta có thể thảo luận chi tiết hơn!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Hôm nay ăn gì?</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3073630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798937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hành số 1:</a:t>
            </a:r>
          </a:p>
          <a:p>
            <a:endParaRPr lang="en-US"/>
          </a:p>
          <a:p>
            <a:r>
              <a:rPr lang="en-US"/>
              <a:t>Đưa ra các chủ đề và các thành viên trong nhóm sẽ so sánh kết quả với nhau</a:t>
            </a:r>
          </a:p>
          <a:p>
            <a:endParaRPr lang="en-US"/>
          </a:p>
          <a:p>
            <a:r>
              <a:rPr lang="en-US"/>
              <a:t>Mỗi nhóm 1 chủ đề</a:t>
            </a:r>
          </a:p>
          <a:p>
            <a:endParaRPr lang="en-US"/>
          </a:p>
          <a:p>
            <a:r>
              <a:rPr lang="en-US"/>
              <a:t>Thực hành số 2:</a:t>
            </a:r>
          </a:p>
          <a:p>
            <a:endParaRPr lang="en-US"/>
          </a:p>
          <a:p>
            <a:r>
              <a:rPr lang="en-US"/>
              <a:t>1 chủ đề chung cho cả lớp, các nhóm sẽ cùng thảo luận để tạo ra Promt tốt, tạo ra kết quả tốt nhất.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12CE6-A096-2CEC-F517-21CBE5F786B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96A8C8-0EC6-9A2B-99DA-5A54E507E20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8E020D2-6B12-FBE0-B5AB-98783ED63F0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0CC9033-D740-EBFE-83D7-F7CDC2F3ECA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44C3E91-7FF8-BD09-3D31-74A7F1ABB0B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hành số 1:</a:t>
            </a:r>
          </a:p>
          <a:p>
            <a:endParaRPr lang="en-US"/>
          </a:p>
          <a:p>
            <a:r>
              <a:rPr lang="en-US"/>
              <a:t>Đưa ra các chủ đề và các thành viên trong nhóm sẽ so sánh kết quả với nhau</a:t>
            </a:r>
          </a:p>
          <a:p>
            <a:endParaRPr lang="en-US"/>
          </a:p>
          <a:p>
            <a:r>
              <a:rPr lang="en-US"/>
              <a:t>Mỗi nhóm 1 chủ đề</a:t>
            </a:r>
          </a:p>
          <a:p>
            <a:endParaRPr lang="en-US"/>
          </a:p>
          <a:p>
            <a:r>
              <a:rPr lang="en-US"/>
              <a:t>Thực hành số 2:</a:t>
            </a:r>
          </a:p>
          <a:p>
            <a:endParaRPr lang="en-US"/>
          </a:p>
          <a:p>
            <a:r>
              <a:rPr lang="en-US"/>
              <a:t>1 chủ đề chung cho cả lớp, các nhóm sẽ cùng thảo luận để tạo ra Promt tốt, tạo ra kết quả tốt nhất.</a:t>
            </a:r>
          </a:p>
        </p:txBody>
      </p:sp>
      <p:sp>
        <p:nvSpPr>
          <p:cNvPr id="6" name="Footer Placeholder 5">
            <a:extLst>
              <a:ext uri="{FF2B5EF4-FFF2-40B4-BE49-F238E27FC236}">
                <a16:creationId xmlns:a16="http://schemas.microsoft.com/office/drawing/2014/main" id="{A43A6496-0A8F-2B93-E877-E2B92C750F2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B2C0226-B2A9-8D09-7BCF-E9B702422547}"/>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1173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25213-4B43-B004-B9D3-8841CEFD58F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0CC932-3FB5-2CAC-1045-0EF1DDBCA1D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326E19B-E3FD-A4F4-1805-0CBC6DE25A7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49A34829-10F5-19AB-FE64-1137218707AB}"/>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2250099B-C494-8419-EE34-4BE7BC1FFC7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hành số 1:</a:t>
            </a:r>
          </a:p>
          <a:p>
            <a:endParaRPr lang="en-US"/>
          </a:p>
          <a:p>
            <a:r>
              <a:rPr lang="en-US"/>
              <a:t>Đưa ra các chủ đề và các thành viên trong nhóm sẽ so sánh kết quả với nhau</a:t>
            </a:r>
          </a:p>
          <a:p>
            <a:endParaRPr lang="en-US"/>
          </a:p>
          <a:p>
            <a:r>
              <a:rPr lang="en-US"/>
              <a:t>Mỗi nhóm 1 chủ đề</a:t>
            </a:r>
          </a:p>
          <a:p>
            <a:endParaRPr lang="en-US"/>
          </a:p>
          <a:p>
            <a:r>
              <a:rPr lang="en-US"/>
              <a:t>Thực hành số 2:</a:t>
            </a:r>
          </a:p>
          <a:p>
            <a:endParaRPr lang="en-US"/>
          </a:p>
          <a:p>
            <a:r>
              <a:rPr lang="en-US"/>
              <a:t>1 chủ đề chung cho cả lớp, các nhóm sẽ cùng thảo luận để tạo ra Promt tốt, tạo ra kết quả tốt nhất.</a:t>
            </a:r>
          </a:p>
        </p:txBody>
      </p:sp>
      <p:sp>
        <p:nvSpPr>
          <p:cNvPr id="6" name="Footer Placeholder 5">
            <a:extLst>
              <a:ext uri="{FF2B5EF4-FFF2-40B4-BE49-F238E27FC236}">
                <a16:creationId xmlns:a16="http://schemas.microsoft.com/office/drawing/2014/main" id="{C1701B1E-96D2-E6B5-724D-903BAB7108C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0F0269D-5EAC-B514-9111-E41363AA447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2850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2ACA9-1A4D-B6CB-F2F4-A6DA6E58814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E9F1E8-C659-D365-A868-1228C336997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46D45EE-E7B9-61FB-A0A5-028A1D3E5FB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59D95A7-E35C-8ADE-A9C5-A0D69A5EEBD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5591102-4A03-97EC-14D3-05958114F8B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hành số 1:</a:t>
            </a:r>
          </a:p>
          <a:p>
            <a:endParaRPr lang="en-US"/>
          </a:p>
          <a:p>
            <a:r>
              <a:rPr lang="en-US"/>
              <a:t>Đưa ra các chủ đề và các thành viên trong nhóm sẽ so sánh kết quả với nhau</a:t>
            </a:r>
          </a:p>
          <a:p>
            <a:endParaRPr lang="en-US"/>
          </a:p>
          <a:p>
            <a:r>
              <a:rPr lang="en-US"/>
              <a:t>Mỗi nhóm 1 chủ đề</a:t>
            </a:r>
          </a:p>
          <a:p>
            <a:endParaRPr lang="en-US"/>
          </a:p>
          <a:p>
            <a:r>
              <a:rPr lang="en-US"/>
              <a:t>Thực hành số 2:</a:t>
            </a:r>
          </a:p>
          <a:p>
            <a:endParaRPr lang="en-US"/>
          </a:p>
          <a:p>
            <a:r>
              <a:rPr lang="en-US"/>
              <a:t>1 chủ đề chung cho cả lớp, các nhóm sẽ cùng thảo luận để tạo ra Promt tốt, tạo ra kết quả tốt nhất.</a:t>
            </a:r>
          </a:p>
        </p:txBody>
      </p:sp>
      <p:sp>
        <p:nvSpPr>
          <p:cNvPr id="6" name="Footer Placeholder 5">
            <a:extLst>
              <a:ext uri="{FF2B5EF4-FFF2-40B4-BE49-F238E27FC236}">
                <a16:creationId xmlns:a16="http://schemas.microsoft.com/office/drawing/2014/main" id="{B79CD15F-75FF-D609-A95E-CD0FD156323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25BFF63-EC63-3711-D169-8E0A79B1447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08220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8CD2C-9AB4-C07B-7775-9ACA647414A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EDE87D-34B1-729B-4088-C38CB6F55B5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99AFD01-F477-9651-03A3-3B588E0236C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18F107E-E4CE-89AF-07E7-FA47325A213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3718758-F18F-A359-AF76-E38DD831A4A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hành số 1:</a:t>
            </a:r>
          </a:p>
          <a:p>
            <a:endParaRPr lang="en-US"/>
          </a:p>
          <a:p>
            <a:r>
              <a:rPr lang="en-US"/>
              <a:t>Đưa ra các chủ đề và các thành viên trong nhóm sẽ so sánh kết quả với nhau</a:t>
            </a:r>
          </a:p>
          <a:p>
            <a:endParaRPr lang="en-US"/>
          </a:p>
          <a:p>
            <a:r>
              <a:rPr lang="en-US"/>
              <a:t>Mỗi nhóm 1 chủ đề</a:t>
            </a:r>
          </a:p>
          <a:p>
            <a:endParaRPr lang="en-US"/>
          </a:p>
          <a:p>
            <a:r>
              <a:rPr lang="en-US"/>
              <a:t>Thực hành số 2:</a:t>
            </a:r>
          </a:p>
          <a:p>
            <a:endParaRPr lang="en-US"/>
          </a:p>
          <a:p>
            <a:r>
              <a:rPr lang="en-US"/>
              <a:t>1 chủ đề chung cho cả lớp, các nhóm sẽ cùng thảo luận để tạo ra Promt tốt, tạo ra kết quả tốt nhất.</a:t>
            </a:r>
          </a:p>
        </p:txBody>
      </p:sp>
      <p:sp>
        <p:nvSpPr>
          <p:cNvPr id="6" name="Footer Placeholder 5">
            <a:extLst>
              <a:ext uri="{FF2B5EF4-FFF2-40B4-BE49-F238E27FC236}">
                <a16:creationId xmlns:a16="http://schemas.microsoft.com/office/drawing/2014/main" id="{EBC9965C-7F5B-E561-702E-E1F44E17FE5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7A74E81-34C5-1493-CB0D-33351791223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34841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Mặc dù các công ty phát triển AI như OpenAI có những biện pháp bảo mật để bảo vệ dữ liệu người dùng, nhưng không có hệ thống nào là hoàn hảo 100%. Luôn có khả năng xảy ra lỗi kỹ thuật, tấn công mạng hoặc các sự cố khác dẫn đến rò rỉ thông tin.</a:t>
            </a:r>
          </a:p>
          <a:p>
            <a:endParaRPr lang="en-US"/>
          </a:p>
          <a:p>
            <a:r>
              <a:rPr lang="en-US"/>
              <a:t>Những thông tin bạn chia sẻ với tôi có thể được sử dụng để huấn luyện và cải thiện mô hình AI. Điều này có nghĩa là thông tin của bạn có thể được lưu trữ và phân tích, thậm chí có thể được chia sẻ với các bên thứ ba (mặc dù thường được ẩn danh hóa).</a:t>
            </a:r>
          </a:p>
          <a:p>
            <a:endParaRPr lang="en-US"/>
          </a:p>
          <a:p>
            <a:r>
              <a:rPr lang="en-US"/>
              <a:t>Vậy, những thông tin nào được xem là nhạy cảm?</a:t>
            </a:r>
          </a:p>
          <a:p>
            <a:endParaRPr lang="en-US"/>
          </a:p>
          <a:p>
            <a:r>
              <a:rPr lang="en-US"/>
              <a:t>Thông tin nhận dạng cá nhân: Số CMND/CCCD, ngày sinh, địa chỉ, số điện thoại,...</a:t>
            </a:r>
          </a:p>
          <a:p>
            <a:r>
              <a:rPr lang="en-US"/>
              <a:t>Thông tin tài chính: Số tài khoản ngân hàng, thông tin thẻ tín dụng,...</a:t>
            </a:r>
          </a:p>
          <a:p>
            <a:r>
              <a:rPr lang="en-US"/>
              <a:t>Thông tin sức khỏe: Tiền sử bệnh lý, hồ sơ khám chữa bệnh,...</a:t>
            </a:r>
          </a:p>
          <a:p>
            <a:r>
              <a:rPr lang="en-US"/>
              <a:t>Thông tin bí mật: Mật khẩu, mã OTP, thông tin kinh doanh nội bộ,...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Tránh vi phạm pháp luật: Việc đưa ra yêu cầu trái pháp luật có thể khiến bạn phải chịu trách nhiệm trước pháp luật.</a:t>
            </a:r>
          </a:p>
          <a:p>
            <a:endParaRPr lang="en-US"/>
          </a:p>
          <a:p>
            <a:r>
              <a:rPr lang="en-US"/>
              <a:t>Bảo vệ bản thân: Yêu cầu phù hợp giúp bạn tránh những rắc rối pháp lý và bảo vệ bản thân khỏi những hậu quả không mong muốn.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Dưới đây là một số lĩnh vực chính trong nghiên cứu AI:</a:t>
            </a:r>
          </a:p>
          <a:p>
            <a:endParaRPr lang="en-US"/>
          </a:p>
          <a:p>
            <a:r>
              <a:rPr lang="en-US"/>
              <a:t>1. Học máy (Machine Learning): Đây là lĩnh vực trọng tâm của AI, tập trung vào việc phát triển các thuật toán cho phép máy tính học hỏi từ dữ liệu mà không cần được lập trình rõ ràng. Học máy bao gồm nhiều kỹ thuật khác nhau như:</a:t>
            </a:r>
          </a:p>
          <a:p>
            <a:r>
              <a:rPr lang="en-US"/>
              <a:t>* Học có giám sát (Supervised Learning):  Học từ dữ liệu đã được gán nhãn để dự đoán kết quả cho dữ liệu mới.</a:t>
            </a:r>
          </a:p>
          <a:p>
            <a:r>
              <a:rPr lang="en-US"/>
              <a:t>* Học không giám sát (Unsupervised Learning):  Học từ dữ liệu không được gán nhãn để tìm ra các mẫu ẩn.</a:t>
            </a:r>
          </a:p>
          <a:p>
            <a:r>
              <a:rPr lang="en-US"/>
              <a:t>* Học tăng cường (Reinforcement Learning):  Học thông qua thử nghiệm và sai sót, bằng cách tương tác với môi trường và nhận phản hồi.</a:t>
            </a:r>
          </a:p>
          <a:p>
            <a:r>
              <a:rPr lang="en-US"/>
              <a:t>2. Xử lý ngôn ngữ tự nhiên (Natural Language Processing - NLP):  Lĩnh vực này nghiên cứu cách máy tính hiểu và giao tiếp bằng ngôn ngữ của con người. NLP bao gồm các nhiệm vụ như:</a:t>
            </a:r>
          </a:p>
          <a:p>
            <a:r>
              <a:rPr lang="en-US"/>
              <a:t>* Nhận dạng giọng nói: Chuyển đổi giọng nói thành văn bản.</a:t>
            </a:r>
          </a:p>
          <a:p>
            <a:r>
              <a:rPr lang="en-US"/>
              <a:t>* Tổng hợp giọng nói: Tạo ra giọng nói từ văn bản.</a:t>
            </a:r>
          </a:p>
          <a:p>
            <a:r>
              <a:rPr lang="en-US"/>
              <a:t>* Dịch máy: Dịch văn bản từ ngôn ngữ này sang ngôn ngữ khác.</a:t>
            </a:r>
          </a:p>
          <a:p>
            <a:r>
              <a:rPr lang="en-US"/>
              <a:t>* Phân tích tình cảm:  Xác định cảm xúc (tích cực, tiêu cực, trung tính) được thể hiện trong văn bản.</a:t>
            </a:r>
          </a:p>
          <a:p>
            <a:r>
              <a:rPr lang="en-US"/>
              <a:t>3. Thị giác máy tính (Computer Vision):  Lĩnh vực này cho phép máy tính "nhìn thấy" và hiểu thế giới xung quanh thông qua hình ảnh và video. Các ứng dụng của thị giác máy tính bao gồm:</a:t>
            </a:r>
          </a:p>
          <a:p>
            <a:r>
              <a:rPr lang="en-US"/>
              <a:t>* Nhận dạng đối tượng:  Xác định các đối tượng trong hình ảnh (ví dụ: người, xe hơi, cây cối).</a:t>
            </a:r>
          </a:p>
          <a:p>
            <a:r>
              <a:rPr lang="en-US"/>
              <a:t>* Phân tích hình ảnh:  Trích xuất thông tin từ hình ảnh (ví dụ: màu sắc, hình dạng, kích thước).</a:t>
            </a:r>
          </a:p>
          <a:p>
            <a:r>
              <a:rPr lang="en-US"/>
              <a:t>* Theo dõi đối tượng:  Theo dõi chuyển động của các đối tượng trong video.</a:t>
            </a:r>
          </a:p>
          <a:p>
            <a:r>
              <a:rPr lang="en-US"/>
              <a:t>4. Hệ chuyên gia (Expert Systems):  Lĩnh vực này tập trung vào việc xây dựng các hệ thống AI có thể mô phỏng kiến thức và kỹ năng của các chuyên gia trong một lĩnh vực cụ thể. Hệ chuyên gia thường được sử dụng để chẩn đoán bệnh, tư vấn tài chính, và hỗ trợ ra quyết định.</a:t>
            </a:r>
          </a:p>
          <a:p>
            <a:r>
              <a:rPr lang="en-US"/>
              <a:t>5. Lập luận tự động (Automated Reasoning): Lĩnh vực này nghiên cứu cách máy tính có thể sử dụng logic để suy luận và giải quyết vấn đề. Lập luận tự động được ứng dụng trong chứng minh định lý, lập kế hoạch và ra quyết định.</a:t>
            </a:r>
          </a:p>
          <a:p>
            <a:r>
              <a:rPr lang="en-US"/>
              <a:t>6. Robotics: Lĩnh vực này kết hợp AI với robot để tạo ra các robot thông minh có thể thực hiện các nhiệm vụ trong thế giới thực. Robotics liên quan đến các vấn đề như điều hướng, nhận thức, và thao tác.</a:t>
            </a:r>
          </a:p>
          <a:p>
            <a:r>
              <a:rPr lang="en-US"/>
              <a:t>Đây là những lĩnh vực chính trong nghiên cứu AI, mỗi lĩnh vực đều có những thách thức và mục tiêu riêng. Sự kết hợp giữa các lĩnh vực này sẽ giúp tạo ra những hệ thống AI mạnh mẽ và đa năng hơn trong tương lai.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 đang ngày càng trở nên phổ biến trong cuộc sống và công việc, mang lại nhiều lợi ích thiết thực. Dưới đây là một số ứng dụng nổi bật:</a:t>
            </a:r>
          </a:p>
          <a:p>
            <a:r>
              <a:rPr lang="en-US"/>
              <a:t>Trong công việc:</a:t>
            </a:r>
          </a:p>
          <a:p>
            <a:r>
              <a:rPr lang="en-US"/>
              <a:t> * Tự động hóa quy trình: AI có thể tự động hóa các công việc lặp đi lặp lại, giải phóng nhân lực cho các nhiệm vụ sáng tạo hơn. Ví dụ: AI có thể tự động nhập liệu, xử lý email, lên lịch họp...</a:t>
            </a:r>
          </a:p>
          <a:p>
            <a:r>
              <a:rPr lang="en-US"/>
              <a:t> * Phân tích dữ liệu: AI có thể phân tích lượng lớn dữ liệu để tìm ra các xu hướng, giúp doanh nghiệp đưa ra quyết định kinh doanh hiệu quả hơn.</a:t>
            </a:r>
          </a:p>
          <a:p>
            <a:r>
              <a:rPr lang="en-US"/>
              <a:t> * Tuyển dụng: AI có thể sàng lọc hồ sơ ứng viên, đánh giá kỹ năng và tìm kiếm ứng viên phù hợp nhất cho vị trí tuyển dụng.</a:t>
            </a:r>
          </a:p>
          <a:p>
            <a:r>
              <a:rPr lang="en-US"/>
              <a:t> * Dịch vụ khách hàng: Chatbot AI có thể tự động trả lời câu hỏi của khách hàng, giải quyết các vấn đề đơn giản và cải thiện trải nghiệm khách hàng.</a:t>
            </a:r>
          </a:p>
          <a:p>
            <a:r>
              <a:rPr lang="en-US"/>
              <a:t> * Nâng cao năng suất: AI có thể hỗ trợ nhân viên hoàn thành công việc nhanh chóng và hiệu quả hơn, ví dụ như đề xuất nội dung email, dịch thuật tài liệu, tạo báo cáo tự động...</a:t>
            </a:r>
          </a:p>
          <a:p>
            <a:r>
              <a:rPr lang="en-US"/>
              <a:t>Trong đời sống:</a:t>
            </a:r>
          </a:p>
          <a:p>
            <a:r>
              <a:rPr lang="en-US"/>
              <a:t> * Trợ lý ảo: Trợ lý ảo như Siri, Google Assistant có thể giúp bạn thực hiện nhiều tác vụ như đặt báo thức, tìm kiếm thông tin, điều khiển thiết bị thông minh trong nhà...</a:t>
            </a:r>
          </a:p>
          <a:p>
            <a:r>
              <a:rPr lang="en-US"/>
              <a:t> * Giải trí: AI được ứng dụng trong các ứng dụng nghe nhạc, xem phim, chơi game để đề xuất nội dung phù hợp với sở thích của bạn.</a:t>
            </a:r>
          </a:p>
          <a:p>
            <a:r>
              <a:rPr lang="en-US"/>
              <a:t> * Mua sắm: AI giúp cá nhân hóa trải nghiệm mua sắm trực tuyến, đề xuất sản phẩm phù hợp và cung cấp các ưu đãi hấp dẫn.</a:t>
            </a:r>
          </a:p>
          <a:p>
            <a:r>
              <a:rPr lang="en-US"/>
              <a:t> * Sức khỏe: AI có thể theo dõi sức khỏe, nhắc nhở uống thuốc, tập thể dục và cung cấp thông tin y tế hữu ích.</a:t>
            </a:r>
          </a:p>
          <a:p>
            <a:r>
              <a:rPr lang="en-US"/>
              <a:t> * Giao thông: AI được ứng dụng trong các hệ thống định vị, giúp bạn tìm đường đi nhanh chóng và tránh ùn tắc giao thông.</a:t>
            </a:r>
          </a:p>
          <a:p>
            <a:r>
              <a:rPr lang="en-US"/>
              <a:t> * An ninh: AI được sử dụng trong các hệ thống camera an ninh để nhận diện khuôn mặt, phát hiện đối tượng khả nghi và đảm bảo an toàn cho cộng đồng.</a:t>
            </a:r>
          </a:p>
          <a:p>
            <a:r>
              <a:rPr lang="en-US"/>
              <a:t>Tóm lại, AI đang mang lại những thay đổi tích cực trong cả công việc và đời sống, giúp chúng ta làm việc hiệu quả hơn, tiết kiệm thời gian và tận hưởng cuộc sống tiện nghi hơn.</a:t>
            </a:r>
          </a:p>
          <a:p>
            <a:r>
              <a:rPr lang="en-US"/>
              <a:t>Bạn có muốn tìm hiểu kỹ hơn về ứng dụng của AI trong một lĩnh vực cụ thể nào không?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Điểm khác biệt của Chatbot AI so với chatbot truyền thống là khả năng hiểu ngôn ngữ tự nhiên (NLU) và tự động học hỏi (Machine Learning). Nhờ đó, Chatbot AI có thể:</a:t>
            </a:r>
          </a:p>
          <a:p>
            <a:r>
              <a:rPr lang="en-US"/>
              <a:t> * Hiểu được ý định của người dùng, ngay cả khi họ sử dụng ngôn ngữ tự nhiên, không theo khuôn mẫu.</a:t>
            </a:r>
          </a:p>
          <a:p>
            <a:r>
              <a:rPr lang="en-US"/>
              <a:t> * Trả lời câu hỏi một cách linh hoạt, tự nhiên, giống như con người.</a:t>
            </a:r>
          </a:p>
          <a:p>
            <a:r>
              <a:rPr lang="en-US"/>
              <a:t> * Tự động cải thiện khả năng giao tiếp qua thời gian, nhờ vào việc học hỏi từ các cuộc trò chuyện trước đó.</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Điểm khác biệt của Chatbot AI so với chatbot truyền thống là khả năng hiểu ngôn ngữ tự nhiên (NLU) và tự động học hỏi (Machine Learning). Nhờ đó, Chatbot AI có thể:</a:t>
            </a:r>
          </a:p>
          <a:p>
            <a:r>
              <a:rPr lang="en-US"/>
              <a:t> * Hiểu được ý định của người dùng, ngay cả khi họ sử dụng ngôn ngữ tự nhiên, không theo khuôn mẫu.</a:t>
            </a:r>
          </a:p>
          <a:p>
            <a:r>
              <a:rPr lang="en-US"/>
              <a:t> * Trả lời câu hỏi một cách linh hoạt, tự nhiên, giống như con người.</a:t>
            </a:r>
          </a:p>
          <a:p>
            <a:r>
              <a:rPr lang="en-US"/>
              <a:t> * Tự động cải thiện khả năng giao tiếp qua thời gian, nhờ vào việc học hỏi từ các cuộc trò chuyện trước đó.</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Được rồi, mình hiểu bạn muốn tìm hiểu về cấu trúc và cách sử dụng ChatGPT.</a:t>
            </a:r>
          </a:p>
          <a:p>
            <a:r>
              <a:rPr lang="en-US"/>
              <a:t>1. Cấu trúc của ChatGPT:</a:t>
            </a:r>
          </a:p>
          <a:p>
            <a:r>
              <a:rPr lang="en-US"/>
              <a:t>ChatGPT được xây dựng dựa trên kiến trúc GPT (Generative Pre-trained Transformer), một loại mạng nơ-ron nhân tạo mạnh mẽ được huấn luyện trên một lượng dữ liệu văn bản khổng lồ.</a:t>
            </a:r>
          </a:p>
          <a:p>
            <a:r>
              <a:rPr lang="en-US"/>
              <a:t>Cấu trúc này cho phép ChatGPT:</a:t>
            </a:r>
          </a:p>
          <a:p>
            <a:r>
              <a:rPr lang="en-US"/>
              <a:t> * Hiểu ngữ cảnh: ChatGPT có thể phân tích các từ trong mối quan hệ với nhau, từ đó hiểu được ý nghĩa của cả câu, đoạn văn, thậm chí là cả một văn bản dài.</a:t>
            </a:r>
          </a:p>
          <a:p>
            <a:r>
              <a:rPr lang="en-US"/>
              <a:t> * Sinh văn bản: ChatGPT có thể tạo ra các đoạn văn bản mới, mạch lạc, và tự nhiên, giống như con người viết.</a:t>
            </a:r>
          </a:p>
          <a:p>
            <a:r>
              <a:rPr lang="en-US"/>
              <a:t> * Dịch thuật ngôn ngữ: ChatGPT có thể dịch văn bản từ ngôn ngữ này sang ngôn ngữ khác.</a:t>
            </a:r>
          </a:p>
          <a:p>
            <a:r>
              <a:rPr lang="en-US"/>
              <a:t> * Trả lời câu hỏi: ChatGPT có thể tìm kiếm thông tin trong dữ liệu đã được huấn luyện để trả lời câu hỏi của người dùng.</a:t>
            </a:r>
          </a:p>
          <a:p>
            <a:r>
              <a:rPr lang="en-US"/>
              <a:t> * Tóm tắt văn bản: ChatGPT có thể tóm tắt nội dung chính của một văn bản dài.</a:t>
            </a:r>
          </a:p>
          <a:p>
            <a:r>
              <a:rPr lang="en-US"/>
              <a:t>2. Hướng dẫn sử dụng ChatGPT:</a:t>
            </a:r>
          </a:p>
          <a:p>
            <a:r>
              <a:rPr lang="en-US"/>
              <a:t>Để sử dụng ChatGPT, bạn có thể truy cập vào trang web của OpenAI hoặc sử dụng các ứng dụng tích hợp ChatGPT.</a:t>
            </a:r>
          </a:p>
          <a:p>
            <a:r>
              <a:rPr lang="en-US"/>
              <a:t>Sau đó, bạn chỉ cần nhập câu hỏi hoặc yêu cầu của mình vào khung chat, ChatGPT sẽ phân tích và đưa ra câu trả lời.</a:t>
            </a:r>
          </a:p>
          <a:p>
            <a:r>
              <a:rPr lang="en-US"/>
              <a:t>Một số mẹo để sử dụng ChatGPT hiệu quả:</a:t>
            </a:r>
          </a:p>
          <a:p>
            <a:r>
              <a:rPr lang="en-US"/>
              <a:t> * Đặt câu hỏi rõ ràng, cụ thể: Càng cụ thể bao nhiêu, ChatGPT càng hiểu ý bạn và đưa ra câu trả lời chính xác bấy nhiêu.</a:t>
            </a:r>
          </a:p>
          <a:p>
            <a:r>
              <a:rPr lang="en-US"/>
              <a:t> * Cung cấp ngữ cảnh: Nếu câu hỏi của bạn liên quan đến một chủ đề cụ thể, hãy cung cấp thêm thông tin về chủ đề đó để ChatGPT hiểu rõ hơn.</a:t>
            </a:r>
          </a:p>
          <a:p>
            <a:r>
              <a:rPr lang="en-US"/>
              <a:t> * Sử dụng từ khóa: Sử dụng các từ khóa liên quan đến câu hỏi của bạn để ChatGPT dễ dàng tìm kiếm thông tin.</a:t>
            </a:r>
          </a:p>
          <a:p>
            <a:r>
              <a:rPr lang="en-US"/>
              <a:t> * Kiểm tra lại câu trả lời:  Mặc dù ChatGPT rất thông minh, nhưng đôi khi nó vẫn có thể đưa ra câu trả lời không chính xác hoặc không phù hợp. Hãy luôn kiểm tra lại câu trả lời trước khi sử dụng.</a:t>
            </a:r>
          </a:p>
          <a:p>
            <a:r>
              <a:rPr lang="en-US"/>
              <a:t>3. Một số tính năng nâng cao của ChatGPT:</a:t>
            </a:r>
          </a:p>
          <a:p>
            <a:r>
              <a:rPr lang="en-US"/>
              <a:t> * Điều chỉnh độ dài của câu trả lời: Bạn có thể yêu cầu ChatGPT đưa ra câu trả lời ngắn gọn hoặc chi tiết.</a:t>
            </a:r>
          </a:p>
          <a:p>
            <a:r>
              <a:rPr lang="en-US"/>
              <a:t> * Chọn phong cách viết: Bạn có thể yêu cầu ChatGPT viết theo phong cách trang trọng, thân mật, hoặc hài hước.</a:t>
            </a:r>
          </a:p>
          <a:p>
            <a:r>
              <a:rPr lang="en-US"/>
              <a:t> * Tạo ra nhiều câu trả lời khác nhau: Bạn có thể yêu cầu ChatGPT đưa ra nhiều lựa chọn câu trả lời cho cùng một câu hỏi.</a:t>
            </a:r>
          </a:p>
          <a:p>
            <a:r>
              <a:rPr lang="en-US"/>
              <a:t>Lưu ý:</a:t>
            </a:r>
          </a:p>
          <a:p>
            <a:r>
              <a:rPr lang="en-US"/>
              <a:t> * ChatGPT là một mô hình ngôn ngữ lớn, vẫn đang trong quá trình phát triển.</a:t>
            </a:r>
          </a:p>
          <a:p>
            <a:r>
              <a:rPr lang="en-US"/>
              <a:t> * ChatGPT không có khả năng thực hiện các hành động trong thế giới thực, như đặt báo thức, bật đèn, hay gửi email.</a:t>
            </a:r>
          </a:p>
          <a:p>
            <a:r>
              <a:rPr lang="en-US"/>
              <a:t> * ChatGPT không có cảm xúc hay ý kiến cá nhân.</a:t>
            </a:r>
          </a:p>
          <a:p>
            <a:r>
              <a:rPr lang="en-US"/>
              <a:t>Hy vọng những thông tin trên đã giúp bạn hiểu rõ hơn về cấu trúc và cách sử dụng ChatGPT.</a:t>
            </a:r>
          </a:p>
          <a:p>
            <a:r>
              <a:rPr lang="en-US"/>
              <a:t>Nếu bạn có bất kỳ câu hỏi nào khác, đừng ngần ngại hỏi mình nhé!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Được rồi, mình hiểu bạn muốn tìm hiểu về cấu trúc và cách sử dụng ChatGPT.</a:t>
            </a:r>
          </a:p>
          <a:p>
            <a:r>
              <a:rPr lang="en-US"/>
              <a:t>1. Cấu trúc của ChatGPT:</a:t>
            </a:r>
          </a:p>
          <a:p>
            <a:r>
              <a:rPr lang="en-US"/>
              <a:t>ChatGPT được xây dựng dựa trên kiến trúc GPT (Generative Pre-trained Transformer), một loại mạng nơ-ron nhân tạo mạnh mẽ được huấn luyện trên một lượng dữ liệu văn bản khổng lồ.</a:t>
            </a:r>
          </a:p>
          <a:p>
            <a:r>
              <a:rPr lang="en-US"/>
              <a:t>Cấu trúc này cho phép ChatGPT:</a:t>
            </a:r>
          </a:p>
          <a:p>
            <a:r>
              <a:rPr lang="en-US"/>
              <a:t> * Hiểu ngữ cảnh: ChatGPT có thể phân tích các từ trong mối quan hệ với nhau, từ đó hiểu được ý nghĩa của cả câu, đoạn văn, thậm chí là cả một văn bản dài.</a:t>
            </a:r>
          </a:p>
          <a:p>
            <a:r>
              <a:rPr lang="en-US"/>
              <a:t> * Sinh văn bản: ChatGPT có thể tạo ra các đoạn văn bản mới, mạch lạc, và tự nhiên, giống như con người viết.</a:t>
            </a:r>
          </a:p>
          <a:p>
            <a:r>
              <a:rPr lang="en-US"/>
              <a:t> * Dịch thuật ngôn ngữ: ChatGPT có thể dịch văn bản từ ngôn ngữ này sang ngôn ngữ khác.</a:t>
            </a:r>
          </a:p>
          <a:p>
            <a:r>
              <a:rPr lang="en-US"/>
              <a:t> * Trả lời câu hỏi: ChatGPT có thể tìm kiếm thông tin trong dữ liệu đã được huấn luyện để trả lời câu hỏi của người dùng.</a:t>
            </a:r>
          </a:p>
          <a:p>
            <a:r>
              <a:rPr lang="en-US"/>
              <a:t> * Tóm tắt văn bản: ChatGPT có thể tóm tắt nội dung chính của một văn bản dài.</a:t>
            </a:r>
          </a:p>
          <a:p>
            <a:r>
              <a:rPr lang="en-US"/>
              <a:t>2. Hướng dẫn sử dụng ChatGPT:</a:t>
            </a:r>
          </a:p>
          <a:p>
            <a:r>
              <a:rPr lang="en-US"/>
              <a:t>Để sử dụng ChatGPT, bạn có thể truy cập vào trang web của OpenAI hoặc sử dụng các ứng dụng tích hợp ChatGPT.</a:t>
            </a:r>
          </a:p>
          <a:p>
            <a:r>
              <a:rPr lang="en-US"/>
              <a:t>Sau đó, bạn chỉ cần nhập câu hỏi hoặc yêu cầu của mình vào khung chat, ChatGPT sẽ phân tích và đưa ra câu trả lời.</a:t>
            </a:r>
          </a:p>
          <a:p>
            <a:r>
              <a:rPr lang="en-US"/>
              <a:t>Một số mẹo để sử dụng ChatGPT hiệu quả:</a:t>
            </a:r>
          </a:p>
          <a:p>
            <a:r>
              <a:rPr lang="en-US"/>
              <a:t> * Đặt câu hỏi rõ ràng, cụ thể: Càng cụ thể bao nhiêu, ChatGPT càng hiểu ý bạn và đưa ra câu trả lời chính xác bấy nhiêu.</a:t>
            </a:r>
          </a:p>
          <a:p>
            <a:r>
              <a:rPr lang="en-US"/>
              <a:t> * Cung cấp ngữ cảnh: Nếu câu hỏi của bạn liên quan đến một chủ đề cụ thể, hãy cung cấp thêm thông tin về chủ đề đó để ChatGPT hiểu rõ hơn.</a:t>
            </a:r>
          </a:p>
          <a:p>
            <a:r>
              <a:rPr lang="en-US"/>
              <a:t> * Sử dụng từ khóa: Sử dụng các từ khóa liên quan đến câu hỏi của bạn để ChatGPT dễ dàng tìm kiếm thông tin.</a:t>
            </a:r>
          </a:p>
          <a:p>
            <a:r>
              <a:rPr lang="en-US"/>
              <a:t> * Kiểm tra lại câu trả lời:  Mặc dù ChatGPT rất thông minh, nhưng đôi khi nó vẫn có thể đưa ra câu trả lời không chính xác hoặc không phù hợp. Hãy luôn kiểm tra lại câu trả lời trước khi sử dụng.</a:t>
            </a:r>
          </a:p>
          <a:p>
            <a:r>
              <a:rPr lang="en-US"/>
              <a:t>3. Một số tính năng nâng cao của ChatGPT:</a:t>
            </a:r>
          </a:p>
          <a:p>
            <a:r>
              <a:rPr lang="en-US"/>
              <a:t> * Điều chỉnh độ dài của câu trả lời: Bạn có thể yêu cầu ChatGPT đưa ra câu trả lời ngắn gọn hoặc chi tiết.</a:t>
            </a:r>
          </a:p>
          <a:p>
            <a:r>
              <a:rPr lang="en-US"/>
              <a:t> * Chọn phong cách viết: Bạn có thể yêu cầu ChatGPT viết theo phong cách trang trọng, thân mật, hoặc hài hước.</a:t>
            </a:r>
          </a:p>
          <a:p>
            <a:r>
              <a:rPr lang="en-US"/>
              <a:t> * Tạo ra nhiều câu trả lời khác nhau: Bạn có thể yêu cầu ChatGPT đưa ra nhiều lựa chọn câu trả lời cho cùng một câu hỏi.</a:t>
            </a:r>
          </a:p>
          <a:p>
            <a:r>
              <a:rPr lang="en-US"/>
              <a:t>Lưu ý:</a:t>
            </a:r>
          </a:p>
          <a:p>
            <a:r>
              <a:rPr lang="en-US"/>
              <a:t> * ChatGPT là một mô hình ngôn ngữ lớn, vẫn đang trong quá trình phát triển.</a:t>
            </a:r>
          </a:p>
          <a:p>
            <a:r>
              <a:rPr lang="en-US"/>
              <a:t> * ChatGPT không có khả năng thực hiện các hành động trong thế giới thực, như đặt báo thức, bật đèn, hay gửi email.</a:t>
            </a:r>
          </a:p>
          <a:p>
            <a:r>
              <a:rPr lang="en-US"/>
              <a:t> * ChatGPT không có cảm xúc hay ý kiến cá nhân.</a:t>
            </a:r>
          </a:p>
          <a:p>
            <a:r>
              <a:rPr lang="en-US"/>
              <a:t>Hy vọng những thông tin trên đã giúp bạn hiểu rõ hơn về cấu trúc và cách sử dụng ChatGPT.</a:t>
            </a:r>
          </a:p>
          <a:p>
            <a:r>
              <a:rPr lang="en-US"/>
              <a:t>Nếu bạn có bất kỳ câu hỏi nào khác, đừng ngần ngại hỏi mình nhé!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0.sv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0.sv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6.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3.png"/><Relationship Id="rId7"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94.jpeg"/><Relationship Id="rId4" Type="http://schemas.openxmlformats.org/officeDocument/2006/relationships/image" Target="../media/image93.jpeg"/></Relationships>
</file>

<file path=ppt/slides/_rels/slide1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7.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gif"/></Relationships>
</file>

<file path=ppt/slides/_rels/slide2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jpe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jpeg"/></Relationships>
</file>

<file path=ppt/slides/_rels/slide4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svg"/><Relationship Id="rId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sv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sv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sv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svg"/></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svg"/></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svg"/><Relationship Id="rId26" Type="http://schemas.openxmlformats.org/officeDocument/2006/relationships/image" Target="../media/image44.svg"/><Relationship Id="rId39" Type="http://schemas.openxmlformats.org/officeDocument/2006/relationships/image" Target="../media/image57.svg"/><Relationship Id="rId21" Type="http://schemas.openxmlformats.org/officeDocument/2006/relationships/image" Target="../media/image39.svg"/><Relationship Id="rId34" Type="http://schemas.openxmlformats.org/officeDocument/2006/relationships/image" Target="../media/image52.svg"/><Relationship Id="rId42" Type="http://schemas.openxmlformats.org/officeDocument/2006/relationships/image" Target="../media/image60.svg"/><Relationship Id="rId47" Type="http://schemas.openxmlformats.org/officeDocument/2006/relationships/image" Target="../media/image65.png"/><Relationship Id="rId50" Type="http://schemas.openxmlformats.org/officeDocument/2006/relationships/image" Target="../media/image68.jpeg"/><Relationship Id="rId7" Type="http://schemas.openxmlformats.org/officeDocument/2006/relationships/image" Target="../media/image25.svg"/><Relationship Id="rId2" Type="http://schemas.openxmlformats.org/officeDocument/2006/relationships/image" Target="../media/image20.png"/><Relationship Id="rId16" Type="http://schemas.openxmlformats.org/officeDocument/2006/relationships/image" Target="../media/image34.png"/><Relationship Id="rId29" Type="http://schemas.openxmlformats.org/officeDocument/2006/relationships/image" Target="../media/image47.sv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jpeg"/><Relationship Id="rId45" Type="http://schemas.openxmlformats.org/officeDocument/2006/relationships/image" Target="../media/image63.png"/><Relationship Id="rId5" Type="http://schemas.openxmlformats.org/officeDocument/2006/relationships/image" Target="../media/image23.svg"/><Relationship Id="rId15" Type="http://schemas.openxmlformats.org/officeDocument/2006/relationships/image" Target="../media/image33.jpeg"/><Relationship Id="rId23" Type="http://schemas.openxmlformats.org/officeDocument/2006/relationships/image" Target="../media/image41.svg"/><Relationship Id="rId28" Type="http://schemas.openxmlformats.org/officeDocument/2006/relationships/image" Target="../media/image46.png"/><Relationship Id="rId36" Type="http://schemas.openxmlformats.org/officeDocument/2006/relationships/image" Target="../media/image54.svg"/><Relationship Id="rId49" Type="http://schemas.openxmlformats.org/officeDocument/2006/relationships/image" Target="../media/image67.svg"/><Relationship Id="rId10" Type="http://schemas.openxmlformats.org/officeDocument/2006/relationships/image" Target="../media/image28.svg"/><Relationship Id="rId19" Type="http://schemas.openxmlformats.org/officeDocument/2006/relationships/image" Target="../media/image37.jpeg"/><Relationship Id="rId31" Type="http://schemas.openxmlformats.org/officeDocument/2006/relationships/image" Target="../media/image49.svg"/><Relationship Id="rId44" Type="http://schemas.openxmlformats.org/officeDocument/2006/relationships/image" Target="../media/image62.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png"/><Relationship Id="rId27" Type="http://schemas.openxmlformats.org/officeDocument/2006/relationships/image" Target="../media/image45.jpe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 Id="rId48" Type="http://schemas.openxmlformats.org/officeDocument/2006/relationships/image" Target="../media/image66.png"/><Relationship Id="rId8" Type="http://schemas.openxmlformats.org/officeDocument/2006/relationships/image" Target="../media/image26.png"/><Relationship Id="rId3" Type="http://schemas.openxmlformats.org/officeDocument/2006/relationships/image" Target="../media/image21.svg"/><Relationship Id="rId12" Type="http://schemas.openxmlformats.org/officeDocument/2006/relationships/image" Target="../media/image30.sv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4.svg"/><Relationship Id="rId20" Type="http://schemas.openxmlformats.org/officeDocument/2006/relationships/image" Target="../media/image38.png"/><Relationship Id="rId41"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3.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4.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1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5.sv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51829"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196500">
            <a:off x="11272189" y="3242426"/>
            <a:ext cx="7412809" cy="6300888"/>
          </a:xfrm>
          <a:custGeom>
            <a:avLst/>
            <a:gdLst/>
            <a:ahLst/>
            <a:cxnLst/>
            <a:rect l="l" t="t" r="r" b="b"/>
            <a:pathLst>
              <a:path w="7412809" h="6300888">
                <a:moveTo>
                  <a:pt x="0" y="0"/>
                </a:moveTo>
                <a:lnTo>
                  <a:pt x="7412809" y="0"/>
                </a:lnTo>
                <a:lnTo>
                  <a:pt x="7412809" y="6300888"/>
                </a:lnTo>
                <a:lnTo>
                  <a:pt x="0" y="6300888"/>
                </a:lnTo>
                <a:lnTo>
                  <a:pt x="0" y="0"/>
                </a:lnTo>
                <a:close/>
              </a:path>
            </a:pathLst>
          </a:custGeom>
          <a:blipFill>
            <a:blip r:embed="rId5"/>
            <a:stretch>
              <a:fillRect/>
            </a:stretch>
          </a:blipFill>
        </p:spPr>
      </p:sp>
      <p:sp>
        <p:nvSpPr>
          <p:cNvPr id="4" name="TextBox 4"/>
          <p:cNvSpPr txBox="1"/>
          <p:nvPr/>
        </p:nvSpPr>
        <p:spPr>
          <a:xfrm>
            <a:off x="3294548" y="3419550"/>
            <a:ext cx="8492722" cy="1584649"/>
          </a:xfrm>
          <a:prstGeom prst="rect">
            <a:avLst/>
          </a:prstGeom>
        </p:spPr>
        <p:txBody>
          <a:bodyPr lIns="0" tIns="0" rIns="0" bIns="0" rtlCol="0" anchor="t">
            <a:spAutoFit/>
          </a:bodyPr>
          <a:lstStyle/>
          <a:p>
            <a:pPr algn="ctr">
              <a:lnSpc>
                <a:spcPts val="12932"/>
              </a:lnSpc>
              <a:spcBef>
                <a:spcPct val="0"/>
              </a:spcBef>
            </a:pPr>
            <a:r>
              <a:rPr lang="en-US" sz="9237">
                <a:solidFill>
                  <a:srgbClr val="FFFFFF"/>
                </a:solidFill>
                <a:latin typeface="HK Modular"/>
                <a:ea typeface="HK Modular"/>
                <a:cs typeface="HK Modular"/>
                <a:sym typeface="HK Modular"/>
              </a:rPr>
              <a:t>AI TOOLS</a:t>
            </a:r>
          </a:p>
        </p:txBody>
      </p:sp>
      <p:sp>
        <p:nvSpPr>
          <p:cNvPr id="5" name="TextBox 5"/>
          <p:cNvSpPr txBox="1"/>
          <p:nvPr/>
        </p:nvSpPr>
        <p:spPr>
          <a:xfrm>
            <a:off x="2188931" y="4921662"/>
            <a:ext cx="8492722" cy="855657"/>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HK Modular"/>
                <a:ea typeface="HK Modular"/>
                <a:cs typeface="HK Modular"/>
                <a:sym typeface="HK Modular"/>
              </a:rPr>
              <a:t>ECHNOLOGY TREND</a:t>
            </a:r>
          </a:p>
        </p:txBody>
      </p:sp>
      <p:sp>
        <p:nvSpPr>
          <p:cNvPr id="6" name="TextBox 6"/>
          <p:cNvSpPr txBox="1"/>
          <p:nvPr/>
        </p:nvSpPr>
        <p:spPr>
          <a:xfrm>
            <a:off x="3294548" y="2554236"/>
            <a:ext cx="8492722" cy="598481"/>
          </a:xfrm>
          <a:prstGeom prst="rect">
            <a:avLst/>
          </a:prstGeom>
        </p:spPr>
        <p:txBody>
          <a:bodyPr lIns="0" tIns="0" rIns="0" bIns="0" rtlCol="0" anchor="t">
            <a:spAutoFit/>
          </a:bodyPr>
          <a:lstStyle/>
          <a:p>
            <a:pPr algn="ctr">
              <a:lnSpc>
                <a:spcPts val="4812"/>
              </a:lnSpc>
              <a:spcBef>
                <a:spcPct val="0"/>
              </a:spcBef>
            </a:pPr>
            <a:r>
              <a:rPr lang="en-US" sz="3437">
                <a:solidFill>
                  <a:srgbClr val="FFFFFF"/>
                </a:solidFill>
                <a:latin typeface="HK Modular"/>
                <a:ea typeface="HK Modular"/>
                <a:cs typeface="HK Modular"/>
                <a:sym typeface="HK Modular"/>
              </a:rPr>
              <a:t>ECHNICIAN SOFT SKILLS </a:t>
            </a:r>
          </a:p>
        </p:txBody>
      </p:sp>
      <p:sp>
        <p:nvSpPr>
          <p:cNvPr id="7" name="TextBox 7"/>
          <p:cNvSpPr txBox="1"/>
          <p:nvPr/>
        </p:nvSpPr>
        <p:spPr>
          <a:xfrm>
            <a:off x="-651829" y="1203680"/>
            <a:ext cx="5005392" cy="5298730"/>
          </a:xfrm>
          <a:prstGeom prst="rect">
            <a:avLst/>
          </a:prstGeom>
        </p:spPr>
        <p:txBody>
          <a:bodyPr lIns="0" tIns="0" rIns="0" bIns="0" rtlCol="0" anchor="t">
            <a:spAutoFit/>
          </a:bodyPr>
          <a:lstStyle/>
          <a:p>
            <a:pPr algn="ctr">
              <a:lnSpc>
                <a:spcPts val="43296"/>
              </a:lnSpc>
              <a:spcBef>
                <a:spcPct val="0"/>
              </a:spcBef>
            </a:pPr>
            <a:r>
              <a:rPr lang="en-US" sz="30925">
                <a:solidFill>
                  <a:srgbClr val="FFFFFF"/>
                </a:solidFill>
                <a:latin typeface="HK Modular"/>
                <a:ea typeface="HK Modular"/>
                <a:cs typeface="HK Modular"/>
                <a:sym typeface="HK Modular"/>
              </a:rPr>
              <a:t>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Freeform 6"/>
          <p:cNvSpPr/>
          <p:nvPr/>
        </p:nvSpPr>
        <p:spPr>
          <a:xfrm>
            <a:off x="0" y="0"/>
            <a:ext cx="18288000" cy="3514874"/>
          </a:xfrm>
          <a:custGeom>
            <a:avLst/>
            <a:gdLst/>
            <a:ahLst/>
            <a:cxnLst/>
            <a:rect l="l" t="t" r="r" b="b"/>
            <a:pathLst>
              <a:path w="18288000" h="3514874">
                <a:moveTo>
                  <a:pt x="0" y="0"/>
                </a:moveTo>
                <a:lnTo>
                  <a:pt x="18288000" y="0"/>
                </a:lnTo>
                <a:lnTo>
                  <a:pt x="18288000" y="3514874"/>
                </a:lnTo>
                <a:lnTo>
                  <a:pt x="0" y="3514874"/>
                </a:lnTo>
                <a:lnTo>
                  <a:pt x="0" y="0"/>
                </a:lnTo>
                <a:close/>
              </a:path>
            </a:pathLst>
          </a:custGeom>
          <a:blipFill>
            <a:blip r:embed="rId3"/>
            <a:stretch>
              <a:fillRect t="-126496" b="-163730"/>
            </a:stretch>
          </a:blipFill>
        </p:spPr>
      </p:sp>
      <p:sp>
        <p:nvSpPr>
          <p:cNvPr id="7" name="TextBox 7"/>
          <p:cNvSpPr txBox="1"/>
          <p:nvPr/>
        </p:nvSpPr>
        <p:spPr>
          <a:xfrm>
            <a:off x="4938266" y="3827558"/>
            <a:ext cx="8411467" cy="850900"/>
          </a:xfrm>
          <a:prstGeom prst="rect">
            <a:avLst/>
          </a:prstGeom>
        </p:spPr>
        <p:txBody>
          <a:bodyPr lIns="0" tIns="0" rIns="0" bIns="0" rtlCol="0" anchor="t">
            <a:spAutoFit/>
          </a:bodyPr>
          <a:lstStyle/>
          <a:p>
            <a:pPr algn="ctr">
              <a:lnSpc>
                <a:spcPts val="6875"/>
              </a:lnSpc>
            </a:pPr>
            <a:r>
              <a:rPr lang="en-US" sz="5500">
                <a:solidFill>
                  <a:srgbClr val="FFFFFF"/>
                </a:solidFill>
                <a:latin typeface="Tomorrow"/>
                <a:ea typeface="Tomorrow"/>
                <a:cs typeface="Tomorrow"/>
                <a:sym typeface="Tomorrow"/>
              </a:rPr>
              <a:t>Các lĩnh vực chính của AI</a:t>
            </a:r>
          </a:p>
        </p:txBody>
      </p:sp>
      <p:grpSp>
        <p:nvGrpSpPr>
          <p:cNvPr id="8" name="Group 8"/>
          <p:cNvGrpSpPr/>
          <p:nvPr/>
        </p:nvGrpSpPr>
        <p:grpSpPr>
          <a:xfrm>
            <a:off x="979289" y="5661720"/>
            <a:ext cx="642194" cy="642194"/>
            <a:chOff x="0" y="0"/>
            <a:chExt cx="856258" cy="856258"/>
          </a:xfrm>
        </p:grpSpPr>
        <p:sp>
          <p:nvSpPr>
            <p:cNvPr id="9" name="Freeform 9"/>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283157"/>
            </a:solidFill>
          </p:spPr>
        </p:sp>
        <p:sp>
          <p:nvSpPr>
            <p:cNvPr id="10" name="Freeform 10"/>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414A70"/>
            </a:solidFill>
          </p:spPr>
        </p:sp>
      </p:grpSp>
      <p:sp>
        <p:nvSpPr>
          <p:cNvPr id="11" name="TextBox 11"/>
          <p:cNvSpPr txBox="1"/>
          <p:nvPr/>
        </p:nvSpPr>
        <p:spPr>
          <a:xfrm>
            <a:off x="1203723" y="5829003"/>
            <a:ext cx="193327" cy="446088"/>
          </a:xfrm>
          <a:prstGeom prst="rect">
            <a:avLst/>
          </a:prstGeom>
        </p:spPr>
        <p:txBody>
          <a:bodyPr lIns="0" tIns="0" rIns="0" bIns="0" rtlCol="0" anchor="t">
            <a:spAutoFit/>
          </a:bodyPr>
          <a:lstStyle/>
          <a:p>
            <a:pPr algn="ctr">
              <a:lnSpc>
                <a:spcPts val="3312"/>
              </a:lnSpc>
            </a:pPr>
            <a:r>
              <a:rPr lang="en-US" sz="3312">
                <a:solidFill>
                  <a:srgbClr val="EBECEF"/>
                </a:solidFill>
                <a:latin typeface="Tomorrow"/>
                <a:ea typeface="Tomorrow"/>
                <a:cs typeface="Tomorrow"/>
                <a:sym typeface="Tomorrow"/>
              </a:rPr>
              <a:t>1</a:t>
            </a:r>
          </a:p>
        </p:txBody>
      </p:sp>
      <p:sp>
        <p:nvSpPr>
          <p:cNvPr id="12" name="TextBox 12"/>
          <p:cNvSpPr txBox="1"/>
          <p:nvPr/>
        </p:nvSpPr>
        <p:spPr>
          <a:xfrm>
            <a:off x="1897856" y="5647432"/>
            <a:ext cx="4831259" cy="430212"/>
          </a:xfrm>
          <a:prstGeom prst="rect">
            <a:avLst/>
          </a:prstGeom>
        </p:spPr>
        <p:txBody>
          <a:bodyPr lIns="0" tIns="0" rIns="0" bIns="0" rtlCol="0" anchor="t">
            <a:spAutoFit/>
          </a:bodyPr>
          <a:lstStyle/>
          <a:p>
            <a:pPr algn="l">
              <a:lnSpc>
                <a:spcPts val="3437"/>
              </a:lnSpc>
            </a:pPr>
            <a:r>
              <a:rPr lang="en-US" sz="2750">
                <a:solidFill>
                  <a:srgbClr val="F2B42D"/>
                </a:solidFill>
                <a:latin typeface="Tomorrow"/>
                <a:ea typeface="Tomorrow"/>
                <a:cs typeface="Tomorrow"/>
                <a:sym typeface="Tomorrow"/>
              </a:rPr>
              <a:t>Học máy (Machine Learning)</a:t>
            </a:r>
          </a:p>
        </p:txBody>
      </p:sp>
      <p:sp>
        <p:nvSpPr>
          <p:cNvPr id="13" name="TextBox 13"/>
          <p:cNvSpPr txBox="1"/>
          <p:nvPr/>
        </p:nvSpPr>
        <p:spPr>
          <a:xfrm>
            <a:off x="1897856" y="6179195"/>
            <a:ext cx="7105650" cy="1298575"/>
          </a:xfrm>
          <a:prstGeom prst="rect">
            <a:avLst/>
          </a:prstGeom>
        </p:spPr>
        <p:txBody>
          <a:bodyPr lIns="0" tIns="0" rIns="0" bIns="0" rtlCol="0" anchor="t">
            <a:spAutoFit/>
          </a:bodyPr>
          <a:lstStyle/>
          <a:p>
            <a:pPr algn="l">
              <a:lnSpc>
                <a:spcPts val="3500"/>
              </a:lnSpc>
            </a:pPr>
            <a:r>
              <a:rPr lang="en-US" sz="2187">
                <a:solidFill>
                  <a:srgbClr val="EBECEF"/>
                </a:solidFill>
                <a:latin typeface="Tomorrow"/>
                <a:ea typeface="Tomorrow"/>
                <a:cs typeface="Tomorrow"/>
                <a:sym typeface="Tomorrow"/>
              </a:rPr>
              <a:t>Là một loại AI mà ở đó máy tính được huấn luyện để tự động  làm những tác vụ mà có thể con người không thể làm được </a:t>
            </a:r>
          </a:p>
        </p:txBody>
      </p:sp>
      <p:grpSp>
        <p:nvGrpSpPr>
          <p:cNvPr id="14" name="Group 14"/>
          <p:cNvGrpSpPr/>
          <p:nvPr/>
        </p:nvGrpSpPr>
        <p:grpSpPr>
          <a:xfrm>
            <a:off x="9279880" y="5661720"/>
            <a:ext cx="642194" cy="642194"/>
            <a:chOff x="0" y="0"/>
            <a:chExt cx="856258" cy="856258"/>
          </a:xfrm>
        </p:grpSpPr>
        <p:sp>
          <p:nvSpPr>
            <p:cNvPr id="15" name="Freeform 15"/>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283157"/>
            </a:solidFill>
          </p:spPr>
        </p:sp>
        <p:sp>
          <p:nvSpPr>
            <p:cNvPr id="16" name="Freeform 16"/>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414A70"/>
            </a:solidFill>
          </p:spPr>
        </p:sp>
      </p:grpSp>
      <p:sp>
        <p:nvSpPr>
          <p:cNvPr id="17" name="TextBox 17"/>
          <p:cNvSpPr txBox="1"/>
          <p:nvPr/>
        </p:nvSpPr>
        <p:spPr>
          <a:xfrm>
            <a:off x="9473207" y="5829003"/>
            <a:ext cx="255538" cy="446088"/>
          </a:xfrm>
          <a:prstGeom prst="rect">
            <a:avLst/>
          </a:prstGeom>
        </p:spPr>
        <p:txBody>
          <a:bodyPr lIns="0" tIns="0" rIns="0" bIns="0" rtlCol="0" anchor="t">
            <a:spAutoFit/>
          </a:bodyPr>
          <a:lstStyle/>
          <a:p>
            <a:pPr algn="ctr">
              <a:lnSpc>
                <a:spcPts val="3312"/>
              </a:lnSpc>
            </a:pPr>
            <a:r>
              <a:rPr lang="en-US" sz="3312">
                <a:solidFill>
                  <a:srgbClr val="EBECEF"/>
                </a:solidFill>
                <a:latin typeface="Tomorrow"/>
                <a:ea typeface="Tomorrow"/>
                <a:cs typeface="Tomorrow"/>
                <a:sym typeface="Tomorrow"/>
              </a:rPr>
              <a:t>2</a:t>
            </a:r>
          </a:p>
        </p:txBody>
      </p:sp>
      <p:sp>
        <p:nvSpPr>
          <p:cNvPr id="18" name="TextBox 18"/>
          <p:cNvSpPr txBox="1"/>
          <p:nvPr/>
        </p:nvSpPr>
        <p:spPr>
          <a:xfrm>
            <a:off x="10198448" y="5647432"/>
            <a:ext cx="5023991" cy="430212"/>
          </a:xfrm>
          <a:prstGeom prst="rect">
            <a:avLst/>
          </a:prstGeom>
        </p:spPr>
        <p:txBody>
          <a:bodyPr lIns="0" tIns="0" rIns="0" bIns="0" rtlCol="0" anchor="t">
            <a:spAutoFit/>
          </a:bodyPr>
          <a:lstStyle/>
          <a:p>
            <a:pPr algn="l">
              <a:lnSpc>
                <a:spcPts val="3437"/>
              </a:lnSpc>
            </a:pPr>
            <a:r>
              <a:rPr lang="en-US" sz="2750">
                <a:solidFill>
                  <a:srgbClr val="F2B42D"/>
                </a:solidFill>
                <a:latin typeface="Tomorrow"/>
                <a:ea typeface="Tomorrow"/>
                <a:cs typeface="Tomorrow"/>
                <a:sym typeface="Tomorrow"/>
              </a:rPr>
              <a:t>Xử lý ngôn ngữ tự nhiên (NLP)</a:t>
            </a:r>
          </a:p>
        </p:txBody>
      </p:sp>
      <p:sp>
        <p:nvSpPr>
          <p:cNvPr id="19" name="TextBox 19"/>
          <p:cNvSpPr txBox="1"/>
          <p:nvPr/>
        </p:nvSpPr>
        <p:spPr>
          <a:xfrm>
            <a:off x="10198448" y="6179195"/>
            <a:ext cx="7105650" cy="860425"/>
          </a:xfrm>
          <a:prstGeom prst="rect">
            <a:avLst/>
          </a:prstGeom>
        </p:spPr>
        <p:txBody>
          <a:bodyPr lIns="0" tIns="0" rIns="0" bIns="0" rtlCol="0" anchor="t">
            <a:spAutoFit/>
          </a:bodyPr>
          <a:lstStyle/>
          <a:p>
            <a:pPr algn="l">
              <a:lnSpc>
                <a:spcPts val="3500"/>
              </a:lnSpc>
            </a:pPr>
            <a:r>
              <a:rPr lang="en-US" sz="2187">
                <a:solidFill>
                  <a:srgbClr val="EBECEF"/>
                </a:solidFill>
                <a:latin typeface="Tomorrow"/>
                <a:ea typeface="Tomorrow"/>
                <a:cs typeface="Tomorrow"/>
                <a:sym typeface="Tomorrow"/>
              </a:rPr>
              <a:t>Nghiên cứu cách máy tính có thể hiểu, diễn giải và tạo ra ngôn ngữ tự nhiên.</a:t>
            </a:r>
          </a:p>
        </p:txBody>
      </p:sp>
      <p:grpSp>
        <p:nvGrpSpPr>
          <p:cNvPr id="20" name="Group 20"/>
          <p:cNvGrpSpPr/>
          <p:nvPr/>
        </p:nvGrpSpPr>
        <p:grpSpPr>
          <a:xfrm>
            <a:off x="979289" y="7957096"/>
            <a:ext cx="642194" cy="642194"/>
            <a:chOff x="0" y="0"/>
            <a:chExt cx="856258" cy="856258"/>
          </a:xfrm>
        </p:grpSpPr>
        <p:sp>
          <p:nvSpPr>
            <p:cNvPr id="21" name="Freeform 21"/>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283157"/>
            </a:solidFill>
          </p:spPr>
        </p:sp>
        <p:sp>
          <p:nvSpPr>
            <p:cNvPr id="22" name="Freeform 22"/>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414A70"/>
            </a:solidFill>
          </p:spPr>
        </p:sp>
      </p:grpSp>
      <p:sp>
        <p:nvSpPr>
          <p:cNvPr id="23" name="TextBox 23"/>
          <p:cNvSpPr txBox="1"/>
          <p:nvPr/>
        </p:nvSpPr>
        <p:spPr>
          <a:xfrm>
            <a:off x="1183927" y="8124379"/>
            <a:ext cx="232767" cy="446088"/>
          </a:xfrm>
          <a:prstGeom prst="rect">
            <a:avLst/>
          </a:prstGeom>
        </p:spPr>
        <p:txBody>
          <a:bodyPr lIns="0" tIns="0" rIns="0" bIns="0" rtlCol="0" anchor="t">
            <a:spAutoFit/>
          </a:bodyPr>
          <a:lstStyle/>
          <a:p>
            <a:pPr algn="ctr">
              <a:lnSpc>
                <a:spcPts val="3312"/>
              </a:lnSpc>
            </a:pPr>
            <a:r>
              <a:rPr lang="en-US" sz="3312">
                <a:solidFill>
                  <a:srgbClr val="EBECEF"/>
                </a:solidFill>
                <a:latin typeface="Tomorrow"/>
                <a:ea typeface="Tomorrow"/>
                <a:cs typeface="Tomorrow"/>
                <a:sym typeface="Tomorrow"/>
              </a:rPr>
              <a:t>3</a:t>
            </a:r>
          </a:p>
        </p:txBody>
      </p:sp>
      <p:sp>
        <p:nvSpPr>
          <p:cNvPr id="24" name="TextBox 24"/>
          <p:cNvSpPr txBox="1"/>
          <p:nvPr/>
        </p:nvSpPr>
        <p:spPr>
          <a:xfrm>
            <a:off x="1897856" y="7942809"/>
            <a:ext cx="6044208" cy="430212"/>
          </a:xfrm>
          <a:prstGeom prst="rect">
            <a:avLst/>
          </a:prstGeom>
        </p:spPr>
        <p:txBody>
          <a:bodyPr lIns="0" tIns="0" rIns="0" bIns="0" rtlCol="0" anchor="t">
            <a:spAutoFit/>
          </a:bodyPr>
          <a:lstStyle/>
          <a:p>
            <a:pPr algn="l">
              <a:lnSpc>
                <a:spcPts val="3437"/>
              </a:lnSpc>
            </a:pPr>
            <a:r>
              <a:rPr lang="en-US" sz="2750">
                <a:solidFill>
                  <a:srgbClr val="F2B42D"/>
                </a:solidFill>
                <a:latin typeface="Tomorrow"/>
                <a:ea typeface="Tomorrow"/>
                <a:cs typeface="Tomorrow"/>
                <a:sym typeface="Tomorrow"/>
              </a:rPr>
              <a:t>Thị giác máy tính (Computer Vision)</a:t>
            </a:r>
          </a:p>
        </p:txBody>
      </p:sp>
      <p:sp>
        <p:nvSpPr>
          <p:cNvPr id="25" name="TextBox 25"/>
          <p:cNvSpPr txBox="1"/>
          <p:nvPr/>
        </p:nvSpPr>
        <p:spPr>
          <a:xfrm>
            <a:off x="1897856" y="8474571"/>
            <a:ext cx="7105650" cy="860425"/>
          </a:xfrm>
          <a:prstGeom prst="rect">
            <a:avLst/>
          </a:prstGeom>
        </p:spPr>
        <p:txBody>
          <a:bodyPr lIns="0" tIns="0" rIns="0" bIns="0" rtlCol="0" anchor="t">
            <a:spAutoFit/>
          </a:bodyPr>
          <a:lstStyle/>
          <a:p>
            <a:pPr algn="l">
              <a:lnSpc>
                <a:spcPts val="3500"/>
              </a:lnSpc>
            </a:pPr>
            <a:r>
              <a:rPr lang="en-US" sz="2187">
                <a:solidFill>
                  <a:srgbClr val="EBECEF"/>
                </a:solidFill>
                <a:latin typeface="Tomorrow"/>
                <a:ea typeface="Tomorrow"/>
                <a:cs typeface="Tomorrow"/>
                <a:sym typeface="Tomorrow"/>
              </a:rPr>
              <a:t>Phát triển các hệ thống máy tính có khả năng nhận dạng và hiểu hình ảnh như con người.</a:t>
            </a:r>
          </a:p>
        </p:txBody>
      </p:sp>
      <p:grpSp>
        <p:nvGrpSpPr>
          <p:cNvPr id="26" name="Group 26"/>
          <p:cNvGrpSpPr/>
          <p:nvPr/>
        </p:nvGrpSpPr>
        <p:grpSpPr>
          <a:xfrm>
            <a:off x="9279880" y="7957096"/>
            <a:ext cx="642194" cy="642194"/>
            <a:chOff x="0" y="0"/>
            <a:chExt cx="856258" cy="856258"/>
          </a:xfrm>
        </p:grpSpPr>
        <p:sp>
          <p:nvSpPr>
            <p:cNvPr id="27" name="Freeform 27"/>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283157"/>
            </a:solidFill>
          </p:spPr>
        </p:sp>
        <p:sp>
          <p:nvSpPr>
            <p:cNvPr id="28" name="Freeform 28"/>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414A70"/>
            </a:solidFill>
          </p:spPr>
        </p:sp>
      </p:grpSp>
      <p:sp>
        <p:nvSpPr>
          <p:cNvPr id="29" name="TextBox 29"/>
          <p:cNvSpPr txBox="1"/>
          <p:nvPr/>
        </p:nvSpPr>
        <p:spPr>
          <a:xfrm>
            <a:off x="9472017" y="8124379"/>
            <a:ext cx="257919" cy="446088"/>
          </a:xfrm>
          <a:prstGeom prst="rect">
            <a:avLst/>
          </a:prstGeom>
        </p:spPr>
        <p:txBody>
          <a:bodyPr lIns="0" tIns="0" rIns="0" bIns="0" rtlCol="0" anchor="t">
            <a:spAutoFit/>
          </a:bodyPr>
          <a:lstStyle/>
          <a:p>
            <a:pPr algn="ctr">
              <a:lnSpc>
                <a:spcPts val="3312"/>
              </a:lnSpc>
            </a:pPr>
            <a:r>
              <a:rPr lang="en-US" sz="3312">
                <a:solidFill>
                  <a:srgbClr val="EBECEF"/>
                </a:solidFill>
                <a:latin typeface="Tomorrow"/>
                <a:ea typeface="Tomorrow"/>
                <a:cs typeface="Tomorrow"/>
                <a:sym typeface="Tomorrow"/>
              </a:rPr>
              <a:t>4</a:t>
            </a:r>
          </a:p>
        </p:txBody>
      </p:sp>
      <p:sp>
        <p:nvSpPr>
          <p:cNvPr id="30" name="TextBox 30"/>
          <p:cNvSpPr txBox="1"/>
          <p:nvPr/>
        </p:nvSpPr>
        <p:spPr>
          <a:xfrm>
            <a:off x="10198448" y="7942809"/>
            <a:ext cx="4224784" cy="430212"/>
          </a:xfrm>
          <a:prstGeom prst="rect">
            <a:avLst/>
          </a:prstGeom>
        </p:spPr>
        <p:txBody>
          <a:bodyPr lIns="0" tIns="0" rIns="0" bIns="0" rtlCol="0" anchor="t">
            <a:spAutoFit/>
          </a:bodyPr>
          <a:lstStyle/>
          <a:p>
            <a:pPr algn="l">
              <a:lnSpc>
                <a:spcPts val="3437"/>
              </a:lnSpc>
            </a:pPr>
            <a:r>
              <a:rPr lang="en-US" sz="2750">
                <a:solidFill>
                  <a:srgbClr val="F2B42D"/>
                </a:solidFill>
                <a:latin typeface="Tomorrow"/>
                <a:ea typeface="Tomorrow"/>
                <a:cs typeface="Tomorrow"/>
                <a:sym typeface="Tomorrow"/>
              </a:rPr>
              <a:t>Trí tuệ nhân tạo tổng hợp</a:t>
            </a:r>
          </a:p>
        </p:txBody>
      </p:sp>
      <p:sp>
        <p:nvSpPr>
          <p:cNvPr id="31" name="TextBox 31"/>
          <p:cNvSpPr txBox="1"/>
          <p:nvPr/>
        </p:nvSpPr>
        <p:spPr>
          <a:xfrm>
            <a:off x="10198448" y="8474571"/>
            <a:ext cx="7105650" cy="860425"/>
          </a:xfrm>
          <a:prstGeom prst="rect">
            <a:avLst/>
          </a:prstGeom>
        </p:spPr>
        <p:txBody>
          <a:bodyPr lIns="0" tIns="0" rIns="0" bIns="0" rtlCol="0" anchor="t">
            <a:spAutoFit/>
          </a:bodyPr>
          <a:lstStyle/>
          <a:p>
            <a:pPr algn="l">
              <a:lnSpc>
                <a:spcPts val="3500"/>
              </a:lnSpc>
            </a:pPr>
            <a:r>
              <a:rPr lang="en-US" sz="2187">
                <a:solidFill>
                  <a:srgbClr val="EBECEF"/>
                </a:solidFill>
                <a:latin typeface="Tomorrow"/>
                <a:ea typeface="Tomorrow"/>
                <a:cs typeface="Tomorrow"/>
                <a:sym typeface="Tomorrow"/>
              </a:rPr>
              <a:t>Tạo ra các hệ thống AI toàn diện, tích hợp nhiều kỹ năng và khả năng.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TextBox 6"/>
          <p:cNvSpPr txBox="1"/>
          <p:nvPr/>
        </p:nvSpPr>
        <p:spPr>
          <a:xfrm>
            <a:off x="987475" y="371636"/>
            <a:ext cx="9445526" cy="1266504"/>
          </a:xfrm>
          <a:prstGeom prst="rect">
            <a:avLst/>
          </a:prstGeom>
        </p:spPr>
        <p:txBody>
          <a:bodyPr lIns="0" tIns="0" rIns="0" bIns="0" rtlCol="0" anchor="t">
            <a:spAutoFit/>
          </a:bodyPr>
          <a:lstStyle/>
          <a:p>
            <a:pPr algn="l">
              <a:lnSpc>
                <a:spcPts val="9977"/>
              </a:lnSpc>
            </a:pPr>
            <a:r>
              <a:rPr lang="en-US" sz="8000" b="1">
                <a:solidFill>
                  <a:srgbClr val="FFFFFF"/>
                </a:solidFill>
                <a:latin typeface="Tomorrow Bold"/>
                <a:ea typeface="Tomorrow Bold"/>
                <a:cs typeface="Tomorrow Bold"/>
                <a:sym typeface="Tomorrow Bold"/>
              </a:rPr>
              <a:t>AI - ỨNG DỤNG</a:t>
            </a:r>
          </a:p>
        </p:txBody>
      </p:sp>
      <p:grpSp>
        <p:nvGrpSpPr>
          <p:cNvPr id="7" name="Group 7"/>
          <p:cNvGrpSpPr/>
          <p:nvPr/>
        </p:nvGrpSpPr>
        <p:grpSpPr>
          <a:xfrm>
            <a:off x="499112" y="2204358"/>
            <a:ext cx="8191500" cy="1768315"/>
            <a:chOff x="0" y="0"/>
            <a:chExt cx="10922000" cy="2357753"/>
          </a:xfrm>
        </p:grpSpPr>
        <p:sp>
          <p:nvSpPr>
            <p:cNvPr id="8" name="Freeform 8"/>
            <p:cNvSpPr/>
            <p:nvPr/>
          </p:nvSpPr>
          <p:spPr>
            <a:xfrm>
              <a:off x="11331" y="4370"/>
              <a:ext cx="10899267" cy="2348964"/>
            </a:xfrm>
            <a:custGeom>
              <a:avLst/>
              <a:gdLst/>
              <a:ahLst/>
              <a:cxnLst/>
              <a:rect l="l" t="t" r="r" b="b"/>
              <a:pathLst>
                <a:path w="10899267" h="2348964">
                  <a:moveTo>
                    <a:pt x="0" y="109250"/>
                  </a:moveTo>
                  <a:cubicBezTo>
                    <a:pt x="0" y="48944"/>
                    <a:pt x="127134" y="0"/>
                    <a:pt x="283728" y="0"/>
                  </a:cubicBezTo>
                  <a:lnTo>
                    <a:pt x="10615539" y="0"/>
                  </a:lnTo>
                  <a:cubicBezTo>
                    <a:pt x="10772360" y="0"/>
                    <a:pt x="10899267" y="48944"/>
                    <a:pt x="10899267" y="109250"/>
                  </a:cubicBezTo>
                  <a:lnTo>
                    <a:pt x="10899267" y="2239714"/>
                  </a:lnTo>
                  <a:cubicBezTo>
                    <a:pt x="10899267" y="2300107"/>
                    <a:pt x="10772133" y="2348964"/>
                    <a:pt x="10615539" y="2348964"/>
                  </a:cubicBezTo>
                  <a:lnTo>
                    <a:pt x="283728" y="2348964"/>
                  </a:lnTo>
                  <a:cubicBezTo>
                    <a:pt x="126907" y="2348964"/>
                    <a:pt x="0" y="2300020"/>
                    <a:pt x="0" y="2239714"/>
                  </a:cubicBezTo>
                  <a:close/>
                </a:path>
              </a:pathLst>
            </a:custGeom>
            <a:solidFill>
              <a:srgbClr val="283157"/>
            </a:solidFill>
          </p:spPr>
        </p:sp>
        <p:sp>
          <p:nvSpPr>
            <p:cNvPr id="9" name="Freeform 9"/>
            <p:cNvSpPr/>
            <p:nvPr/>
          </p:nvSpPr>
          <p:spPr>
            <a:xfrm>
              <a:off x="0" y="0"/>
              <a:ext cx="10921928" cy="2357704"/>
            </a:xfrm>
            <a:custGeom>
              <a:avLst/>
              <a:gdLst/>
              <a:ahLst/>
              <a:cxnLst/>
              <a:rect l="l" t="t" r="r" b="b"/>
              <a:pathLst>
                <a:path w="10921928" h="2357704">
                  <a:moveTo>
                    <a:pt x="0" y="113620"/>
                  </a:moveTo>
                  <a:cubicBezTo>
                    <a:pt x="0" y="50867"/>
                    <a:pt x="132119" y="0"/>
                    <a:pt x="295059" y="0"/>
                  </a:cubicBezTo>
                  <a:lnTo>
                    <a:pt x="10626870" y="0"/>
                  </a:lnTo>
                  <a:lnTo>
                    <a:pt x="10626870" y="4370"/>
                  </a:lnTo>
                  <a:lnTo>
                    <a:pt x="10626870" y="0"/>
                  </a:lnTo>
                  <a:cubicBezTo>
                    <a:pt x="10789810" y="0"/>
                    <a:pt x="10921928" y="50867"/>
                    <a:pt x="10921928" y="113620"/>
                  </a:cubicBezTo>
                  <a:lnTo>
                    <a:pt x="10910598" y="113620"/>
                  </a:lnTo>
                  <a:lnTo>
                    <a:pt x="10921928" y="113620"/>
                  </a:lnTo>
                  <a:lnTo>
                    <a:pt x="10921928" y="2244084"/>
                  </a:lnTo>
                  <a:lnTo>
                    <a:pt x="10910598" y="2244084"/>
                  </a:lnTo>
                  <a:lnTo>
                    <a:pt x="10921928" y="2244084"/>
                  </a:lnTo>
                  <a:cubicBezTo>
                    <a:pt x="10921928" y="2306837"/>
                    <a:pt x="10789810" y="2357704"/>
                    <a:pt x="10626870" y="2357704"/>
                  </a:cubicBezTo>
                  <a:lnTo>
                    <a:pt x="10626870" y="2353334"/>
                  </a:lnTo>
                  <a:lnTo>
                    <a:pt x="10626870" y="2357704"/>
                  </a:lnTo>
                  <a:lnTo>
                    <a:pt x="295059" y="2357704"/>
                  </a:lnTo>
                  <a:lnTo>
                    <a:pt x="295059" y="2353334"/>
                  </a:lnTo>
                  <a:lnTo>
                    <a:pt x="295059" y="2357704"/>
                  </a:lnTo>
                  <a:cubicBezTo>
                    <a:pt x="132119" y="2357704"/>
                    <a:pt x="0" y="2306837"/>
                    <a:pt x="0" y="2244084"/>
                  </a:cubicBezTo>
                  <a:lnTo>
                    <a:pt x="0" y="113620"/>
                  </a:lnTo>
                  <a:lnTo>
                    <a:pt x="11331" y="113620"/>
                  </a:lnTo>
                  <a:lnTo>
                    <a:pt x="0" y="113620"/>
                  </a:lnTo>
                  <a:moveTo>
                    <a:pt x="22662" y="113620"/>
                  </a:moveTo>
                  <a:lnTo>
                    <a:pt x="22662" y="2244084"/>
                  </a:lnTo>
                  <a:lnTo>
                    <a:pt x="11331" y="2244084"/>
                  </a:lnTo>
                  <a:lnTo>
                    <a:pt x="22662" y="2244084"/>
                  </a:lnTo>
                  <a:cubicBezTo>
                    <a:pt x="22662" y="2302030"/>
                    <a:pt x="144583" y="2348964"/>
                    <a:pt x="295059" y="2348964"/>
                  </a:cubicBezTo>
                  <a:lnTo>
                    <a:pt x="10626870" y="2348964"/>
                  </a:lnTo>
                  <a:cubicBezTo>
                    <a:pt x="10777345" y="2348964"/>
                    <a:pt x="10899267" y="2302030"/>
                    <a:pt x="10899267" y="2244084"/>
                  </a:cubicBezTo>
                  <a:lnTo>
                    <a:pt x="10899267" y="113620"/>
                  </a:lnTo>
                  <a:cubicBezTo>
                    <a:pt x="10899267" y="55674"/>
                    <a:pt x="10777345" y="8740"/>
                    <a:pt x="10626870" y="8740"/>
                  </a:cubicBezTo>
                  <a:lnTo>
                    <a:pt x="295059" y="8740"/>
                  </a:lnTo>
                  <a:lnTo>
                    <a:pt x="295059" y="4370"/>
                  </a:lnTo>
                  <a:lnTo>
                    <a:pt x="295059" y="8740"/>
                  </a:lnTo>
                  <a:cubicBezTo>
                    <a:pt x="144583" y="8740"/>
                    <a:pt x="22662" y="55674"/>
                    <a:pt x="22662" y="113620"/>
                  </a:cubicBezTo>
                  <a:close/>
                </a:path>
              </a:pathLst>
            </a:custGeom>
            <a:solidFill>
              <a:srgbClr val="414A70"/>
            </a:solidFill>
          </p:spPr>
        </p:sp>
      </p:grpSp>
      <p:sp>
        <p:nvSpPr>
          <p:cNvPr id="10" name="TextBox 10"/>
          <p:cNvSpPr txBox="1"/>
          <p:nvPr/>
        </p:nvSpPr>
        <p:spPr>
          <a:xfrm>
            <a:off x="754438" y="2528128"/>
            <a:ext cx="7680848" cy="1016000"/>
          </a:xfrm>
          <a:prstGeom prst="rect">
            <a:avLst/>
          </a:prstGeom>
        </p:spPr>
        <p:txBody>
          <a:bodyPr lIns="0" tIns="0" rIns="0" bIns="0" rtlCol="0" anchor="t">
            <a:spAutoFit/>
          </a:bodyPr>
          <a:lstStyle/>
          <a:p>
            <a:pPr algn="ctr">
              <a:lnSpc>
                <a:spcPts val="8125"/>
              </a:lnSpc>
            </a:pPr>
            <a:r>
              <a:rPr lang="en-US" sz="6500">
                <a:solidFill>
                  <a:srgbClr val="F2B42D"/>
                </a:solidFill>
                <a:latin typeface="Tomorrow"/>
                <a:ea typeface="Tomorrow"/>
                <a:cs typeface="Tomorrow"/>
                <a:sym typeface="Tomorrow"/>
              </a:rPr>
              <a:t>Trong cuộc sống</a:t>
            </a:r>
          </a:p>
        </p:txBody>
      </p:sp>
      <p:sp>
        <p:nvSpPr>
          <p:cNvPr id="11" name="TextBox 11"/>
          <p:cNvSpPr txBox="1"/>
          <p:nvPr/>
        </p:nvSpPr>
        <p:spPr>
          <a:xfrm>
            <a:off x="763963" y="4399211"/>
            <a:ext cx="3334941" cy="425448"/>
          </a:xfrm>
          <a:prstGeom prst="rect">
            <a:avLst/>
          </a:prstGeom>
        </p:spPr>
        <p:txBody>
          <a:bodyPr lIns="0" tIns="0" rIns="0" bIns="0" rtlCol="0" anchor="t">
            <a:spAutoFit/>
          </a:bodyPr>
          <a:lstStyle/>
          <a:p>
            <a:pPr algn="l">
              <a:lnSpc>
                <a:spcPts val="3250"/>
              </a:lnSpc>
            </a:pPr>
            <a:r>
              <a:rPr lang="en-US" sz="2625" b="1">
                <a:solidFill>
                  <a:srgbClr val="F2B42D"/>
                </a:solidFill>
                <a:latin typeface="Arimo Bold"/>
                <a:ea typeface="Arimo Bold"/>
                <a:cs typeface="Arimo Bold"/>
                <a:sym typeface="Arimo Bold"/>
              </a:rPr>
              <a:t>Trợ lý ảo tự đề xuất</a:t>
            </a:r>
          </a:p>
        </p:txBody>
      </p:sp>
      <p:sp>
        <p:nvSpPr>
          <p:cNvPr id="12" name="TextBox 12"/>
          <p:cNvSpPr txBox="1"/>
          <p:nvPr/>
        </p:nvSpPr>
        <p:spPr>
          <a:xfrm>
            <a:off x="763963" y="4995565"/>
            <a:ext cx="3218438" cy="1328738"/>
          </a:xfrm>
          <a:prstGeom prst="rect">
            <a:avLst/>
          </a:prstGeom>
        </p:spPr>
        <p:txBody>
          <a:bodyPr lIns="0" tIns="0" rIns="0" bIns="0" rtlCol="0" anchor="t">
            <a:spAutoFit/>
          </a:bodyPr>
          <a:lstStyle/>
          <a:p>
            <a:pPr algn="l">
              <a:lnSpc>
                <a:spcPts val="3562"/>
              </a:lnSpc>
            </a:pPr>
            <a:r>
              <a:rPr lang="en-US" sz="2187">
                <a:solidFill>
                  <a:srgbClr val="D9E1FF"/>
                </a:solidFill>
                <a:latin typeface="Arimo"/>
                <a:ea typeface="Arimo"/>
                <a:cs typeface="Arimo"/>
                <a:sym typeface="Arimo"/>
              </a:rPr>
              <a:t>Netflix, YouTube: Cá nhân hóa trải nghiệm người dùng</a:t>
            </a:r>
          </a:p>
        </p:txBody>
      </p:sp>
      <p:sp>
        <p:nvSpPr>
          <p:cNvPr id="13" name="TextBox 13"/>
          <p:cNvSpPr txBox="1"/>
          <p:nvPr/>
        </p:nvSpPr>
        <p:spPr>
          <a:xfrm>
            <a:off x="4846828" y="4399211"/>
            <a:ext cx="3334941" cy="445442"/>
          </a:xfrm>
          <a:prstGeom prst="rect">
            <a:avLst/>
          </a:prstGeom>
        </p:spPr>
        <p:txBody>
          <a:bodyPr lIns="0" tIns="0" rIns="0" bIns="0" rtlCol="0" anchor="t">
            <a:spAutoFit/>
          </a:bodyPr>
          <a:lstStyle/>
          <a:p>
            <a:pPr algn="l">
              <a:lnSpc>
                <a:spcPts val="3250"/>
              </a:lnSpc>
            </a:pPr>
            <a:r>
              <a:rPr lang="en-US" sz="2625" b="1">
                <a:solidFill>
                  <a:srgbClr val="F2B42D"/>
                </a:solidFill>
                <a:latin typeface="Arimo Bold"/>
                <a:ea typeface="Arimo Bold"/>
                <a:cs typeface="Arimo Bold"/>
                <a:sym typeface="Arimo Bold"/>
              </a:rPr>
              <a:t>Xe tự hành</a:t>
            </a:r>
          </a:p>
        </p:txBody>
      </p:sp>
      <p:sp>
        <p:nvSpPr>
          <p:cNvPr id="14" name="TextBox 14"/>
          <p:cNvSpPr txBox="1"/>
          <p:nvPr/>
        </p:nvSpPr>
        <p:spPr>
          <a:xfrm>
            <a:off x="4846828" y="4995565"/>
            <a:ext cx="3706950" cy="881063"/>
          </a:xfrm>
          <a:prstGeom prst="rect">
            <a:avLst/>
          </a:prstGeom>
        </p:spPr>
        <p:txBody>
          <a:bodyPr lIns="0" tIns="0" rIns="0" bIns="0" rtlCol="0" anchor="t">
            <a:spAutoFit/>
          </a:bodyPr>
          <a:lstStyle/>
          <a:p>
            <a:pPr algn="l">
              <a:lnSpc>
                <a:spcPts val="3562"/>
              </a:lnSpc>
            </a:pPr>
            <a:r>
              <a:rPr lang="en-US" sz="2187">
                <a:solidFill>
                  <a:srgbClr val="D9E1FF"/>
                </a:solidFill>
                <a:latin typeface="Arimo"/>
                <a:ea typeface="Arimo"/>
                <a:cs typeface="Arimo"/>
                <a:sym typeface="Arimo"/>
              </a:rPr>
              <a:t>Tesla, Waymo phát triển các xe tự lái</a:t>
            </a:r>
          </a:p>
        </p:txBody>
      </p:sp>
      <p:sp>
        <p:nvSpPr>
          <p:cNvPr id="15" name="TextBox 15"/>
          <p:cNvSpPr txBox="1"/>
          <p:nvPr/>
        </p:nvSpPr>
        <p:spPr>
          <a:xfrm>
            <a:off x="4846828" y="7021714"/>
            <a:ext cx="3842445" cy="445443"/>
          </a:xfrm>
          <a:prstGeom prst="rect">
            <a:avLst/>
          </a:prstGeom>
        </p:spPr>
        <p:txBody>
          <a:bodyPr lIns="0" tIns="0" rIns="0" bIns="0" rtlCol="0" anchor="t">
            <a:spAutoFit/>
          </a:bodyPr>
          <a:lstStyle/>
          <a:p>
            <a:pPr algn="l">
              <a:lnSpc>
                <a:spcPts val="3250"/>
              </a:lnSpc>
            </a:pPr>
            <a:r>
              <a:rPr lang="en-US" sz="2625" b="1">
                <a:solidFill>
                  <a:srgbClr val="F2B42D"/>
                </a:solidFill>
                <a:latin typeface="Arimo Bold"/>
                <a:ea typeface="Arimo Bold"/>
                <a:cs typeface="Arimo Bold"/>
                <a:sym typeface="Arimo Bold"/>
              </a:rPr>
              <a:t>Nhận diện khuôn mặt</a:t>
            </a:r>
          </a:p>
        </p:txBody>
      </p:sp>
      <p:sp>
        <p:nvSpPr>
          <p:cNvPr id="16" name="TextBox 16"/>
          <p:cNvSpPr txBox="1"/>
          <p:nvPr/>
        </p:nvSpPr>
        <p:spPr>
          <a:xfrm>
            <a:off x="4846828" y="7638607"/>
            <a:ext cx="3706950" cy="881063"/>
          </a:xfrm>
          <a:prstGeom prst="rect">
            <a:avLst/>
          </a:prstGeom>
        </p:spPr>
        <p:txBody>
          <a:bodyPr lIns="0" tIns="0" rIns="0" bIns="0" rtlCol="0" anchor="t">
            <a:spAutoFit/>
          </a:bodyPr>
          <a:lstStyle/>
          <a:p>
            <a:pPr algn="l">
              <a:lnSpc>
                <a:spcPts val="3562"/>
              </a:lnSpc>
            </a:pPr>
            <a:r>
              <a:rPr lang="en-US" sz="2187">
                <a:solidFill>
                  <a:srgbClr val="D9E1FF"/>
                </a:solidFill>
                <a:latin typeface="Arimo"/>
                <a:ea typeface="Arimo"/>
                <a:cs typeface="Arimo"/>
                <a:sym typeface="Arimo"/>
              </a:rPr>
              <a:t>Face ID: Bảo mật, tiện lợi trên thiết bị kiểm soát truy cập</a:t>
            </a:r>
          </a:p>
        </p:txBody>
      </p:sp>
      <p:sp>
        <p:nvSpPr>
          <p:cNvPr id="17" name="TextBox 17"/>
          <p:cNvSpPr txBox="1"/>
          <p:nvPr/>
        </p:nvSpPr>
        <p:spPr>
          <a:xfrm>
            <a:off x="763963" y="7021714"/>
            <a:ext cx="3334941" cy="445443"/>
          </a:xfrm>
          <a:prstGeom prst="rect">
            <a:avLst/>
          </a:prstGeom>
        </p:spPr>
        <p:txBody>
          <a:bodyPr lIns="0" tIns="0" rIns="0" bIns="0" rtlCol="0" anchor="t">
            <a:spAutoFit/>
          </a:bodyPr>
          <a:lstStyle/>
          <a:p>
            <a:pPr algn="l">
              <a:lnSpc>
                <a:spcPts val="3250"/>
              </a:lnSpc>
            </a:pPr>
            <a:r>
              <a:rPr lang="en-US" sz="2625" b="1">
                <a:solidFill>
                  <a:srgbClr val="F2B42D"/>
                </a:solidFill>
                <a:latin typeface="Arimo Bold"/>
                <a:ea typeface="Arimo Bold"/>
                <a:cs typeface="Arimo Bold"/>
                <a:sym typeface="Arimo Bold"/>
              </a:rPr>
              <a:t>Chẩn đoán y tế</a:t>
            </a:r>
          </a:p>
        </p:txBody>
      </p:sp>
      <p:sp>
        <p:nvSpPr>
          <p:cNvPr id="18" name="TextBox 18"/>
          <p:cNvSpPr txBox="1"/>
          <p:nvPr/>
        </p:nvSpPr>
        <p:spPr>
          <a:xfrm>
            <a:off x="763963" y="7638607"/>
            <a:ext cx="3958915" cy="881063"/>
          </a:xfrm>
          <a:prstGeom prst="rect">
            <a:avLst/>
          </a:prstGeom>
        </p:spPr>
        <p:txBody>
          <a:bodyPr lIns="0" tIns="0" rIns="0" bIns="0" rtlCol="0" anchor="t">
            <a:spAutoFit/>
          </a:bodyPr>
          <a:lstStyle/>
          <a:p>
            <a:pPr algn="l">
              <a:lnSpc>
                <a:spcPts val="3562"/>
              </a:lnSpc>
            </a:pPr>
            <a:r>
              <a:rPr lang="en-US" sz="2187">
                <a:solidFill>
                  <a:srgbClr val="D9E1FF"/>
                </a:solidFill>
                <a:latin typeface="Arimo"/>
                <a:ea typeface="Arimo"/>
                <a:cs typeface="Arimo"/>
                <a:sym typeface="Arimo"/>
              </a:rPr>
              <a:t>IBM Watson: Hỗ trợ bác sĩ, nâng cao chất lượng</a:t>
            </a:r>
          </a:p>
        </p:txBody>
      </p:sp>
      <p:grpSp>
        <p:nvGrpSpPr>
          <p:cNvPr id="19" name="Group 19"/>
          <p:cNvGrpSpPr/>
          <p:nvPr/>
        </p:nvGrpSpPr>
        <p:grpSpPr>
          <a:xfrm>
            <a:off x="9379026" y="2204358"/>
            <a:ext cx="8191500" cy="1768315"/>
            <a:chOff x="0" y="0"/>
            <a:chExt cx="10922000" cy="2357753"/>
          </a:xfrm>
        </p:grpSpPr>
        <p:sp>
          <p:nvSpPr>
            <p:cNvPr id="20" name="Freeform 20"/>
            <p:cNvSpPr/>
            <p:nvPr/>
          </p:nvSpPr>
          <p:spPr>
            <a:xfrm>
              <a:off x="11331" y="4370"/>
              <a:ext cx="10899267" cy="2348964"/>
            </a:xfrm>
            <a:custGeom>
              <a:avLst/>
              <a:gdLst/>
              <a:ahLst/>
              <a:cxnLst/>
              <a:rect l="l" t="t" r="r" b="b"/>
              <a:pathLst>
                <a:path w="10899267" h="2348964">
                  <a:moveTo>
                    <a:pt x="0" y="109250"/>
                  </a:moveTo>
                  <a:cubicBezTo>
                    <a:pt x="0" y="48944"/>
                    <a:pt x="127134" y="0"/>
                    <a:pt x="283728" y="0"/>
                  </a:cubicBezTo>
                  <a:lnTo>
                    <a:pt x="10615539" y="0"/>
                  </a:lnTo>
                  <a:cubicBezTo>
                    <a:pt x="10772360" y="0"/>
                    <a:pt x="10899267" y="48944"/>
                    <a:pt x="10899267" y="109250"/>
                  </a:cubicBezTo>
                  <a:lnTo>
                    <a:pt x="10899267" y="2239714"/>
                  </a:lnTo>
                  <a:cubicBezTo>
                    <a:pt x="10899267" y="2300107"/>
                    <a:pt x="10772133" y="2348964"/>
                    <a:pt x="10615539" y="2348964"/>
                  </a:cubicBezTo>
                  <a:lnTo>
                    <a:pt x="283728" y="2348964"/>
                  </a:lnTo>
                  <a:cubicBezTo>
                    <a:pt x="126907" y="2348964"/>
                    <a:pt x="0" y="2300020"/>
                    <a:pt x="0" y="2239714"/>
                  </a:cubicBezTo>
                  <a:close/>
                </a:path>
              </a:pathLst>
            </a:custGeom>
            <a:solidFill>
              <a:srgbClr val="283157"/>
            </a:solidFill>
          </p:spPr>
        </p:sp>
        <p:sp>
          <p:nvSpPr>
            <p:cNvPr id="21" name="Freeform 21"/>
            <p:cNvSpPr/>
            <p:nvPr/>
          </p:nvSpPr>
          <p:spPr>
            <a:xfrm>
              <a:off x="0" y="0"/>
              <a:ext cx="10921928" cy="2357704"/>
            </a:xfrm>
            <a:custGeom>
              <a:avLst/>
              <a:gdLst/>
              <a:ahLst/>
              <a:cxnLst/>
              <a:rect l="l" t="t" r="r" b="b"/>
              <a:pathLst>
                <a:path w="10921928" h="2357704">
                  <a:moveTo>
                    <a:pt x="0" y="113620"/>
                  </a:moveTo>
                  <a:cubicBezTo>
                    <a:pt x="0" y="50867"/>
                    <a:pt x="132119" y="0"/>
                    <a:pt x="295059" y="0"/>
                  </a:cubicBezTo>
                  <a:lnTo>
                    <a:pt x="10626870" y="0"/>
                  </a:lnTo>
                  <a:lnTo>
                    <a:pt x="10626870" y="4370"/>
                  </a:lnTo>
                  <a:lnTo>
                    <a:pt x="10626870" y="0"/>
                  </a:lnTo>
                  <a:cubicBezTo>
                    <a:pt x="10789810" y="0"/>
                    <a:pt x="10921928" y="50867"/>
                    <a:pt x="10921928" y="113620"/>
                  </a:cubicBezTo>
                  <a:lnTo>
                    <a:pt x="10910598" y="113620"/>
                  </a:lnTo>
                  <a:lnTo>
                    <a:pt x="10921928" y="113620"/>
                  </a:lnTo>
                  <a:lnTo>
                    <a:pt x="10921928" y="2244084"/>
                  </a:lnTo>
                  <a:lnTo>
                    <a:pt x="10910598" y="2244084"/>
                  </a:lnTo>
                  <a:lnTo>
                    <a:pt x="10921928" y="2244084"/>
                  </a:lnTo>
                  <a:cubicBezTo>
                    <a:pt x="10921928" y="2306837"/>
                    <a:pt x="10789810" y="2357704"/>
                    <a:pt x="10626870" y="2357704"/>
                  </a:cubicBezTo>
                  <a:lnTo>
                    <a:pt x="10626870" y="2353334"/>
                  </a:lnTo>
                  <a:lnTo>
                    <a:pt x="10626870" y="2357704"/>
                  </a:lnTo>
                  <a:lnTo>
                    <a:pt x="295059" y="2357704"/>
                  </a:lnTo>
                  <a:lnTo>
                    <a:pt x="295059" y="2353334"/>
                  </a:lnTo>
                  <a:lnTo>
                    <a:pt x="295059" y="2357704"/>
                  </a:lnTo>
                  <a:cubicBezTo>
                    <a:pt x="132119" y="2357704"/>
                    <a:pt x="0" y="2306837"/>
                    <a:pt x="0" y="2244084"/>
                  </a:cubicBezTo>
                  <a:lnTo>
                    <a:pt x="0" y="113620"/>
                  </a:lnTo>
                  <a:lnTo>
                    <a:pt x="11331" y="113620"/>
                  </a:lnTo>
                  <a:lnTo>
                    <a:pt x="0" y="113620"/>
                  </a:lnTo>
                  <a:moveTo>
                    <a:pt x="22662" y="113620"/>
                  </a:moveTo>
                  <a:lnTo>
                    <a:pt x="22662" y="2244084"/>
                  </a:lnTo>
                  <a:lnTo>
                    <a:pt x="11331" y="2244084"/>
                  </a:lnTo>
                  <a:lnTo>
                    <a:pt x="22662" y="2244084"/>
                  </a:lnTo>
                  <a:cubicBezTo>
                    <a:pt x="22662" y="2302030"/>
                    <a:pt x="144583" y="2348964"/>
                    <a:pt x="295059" y="2348964"/>
                  </a:cubicBezTo>
                  <a:lnTo>
                    <a:pt x="10626870" y="2348964"/>
                  </a:lnTo>
                  <a:cubicBezTo>
                    <a:pt x="10777345" y="2348964"/>
                    <a:pt x="10899267" y="2302030"/>
                    <a:pt x="10899267" y="2244084"/>
                  </a:cubicBezTo>
                  <a:lnTo>
                    <a:pt x="10899267" y="113620"/>
                  </a:lnTo>
                  <a:cubicBezTo>
                    <a:pt x="10899267" y="55674"/>
                    <a:pt x="10777345" y="8740"/>
                    <a:pt x="10626870" y="8740"/>
                  </a:cubicBezTo>
                  <a:lnTo>
                    <a:pt x="295059" y="8740"/>
                  </a:lnTo>
                  <a:lnTo>
                    <a:pt x="295059" y="4370"/>
                  </a:lnTo>
                  <a:lnTo>
                    <a:pt x="295059" y="8740"/>
                  </a:lnTo>
                  <a:cubicBezTo>
                    <a:pt x="144583" y="8740"/>
                    <a:pt x="22662" y="55674"/>
                    <a:pt x="22662" y="113620"/>
                  </a:cubicBezTo>
                  <a:close/>
                </a:path>
              </a:pathLst>
            </a:custGeom>
            <a:solidFill>
              <a:srgbClr val="414A70"/>
            </a:solidFill>
          </p:spPr>
        </p:sp>
      </p:grpSp>
      <p:sp>
        <p:nvSpPr>
          <p:cNvPr id="22" name="TextBox 22"/>
          <p:cNvSpPr txBox="1"/>
          <p:nvPr/>
        </p:nvSpPr>
        <p:spPr>
          <a:xfrm>
            <a:off x="9634351" y="2528128"/>
            <a:ext cx="7680848" cy="1016000"/>
          </a:xfrm>
          <a:prstGeom prst="rect">
            <a:avLst/>
          </a:prstGeom>
        </p:spPr>
        <p:txBody>
          <a:bodyPr lIns="0" tIns="0" rIns="0" bIns="0" rtlCol="0" anchor="t">
            <a:spAutoFit/>
          </a:bodyPr>
          <a:lstStyle/>
          <a:p>
            <a:pPr algn="ctr">
              <a:lnSpc>
                <a:spcPts val="8125"/>
              </a:lnSpc>
            </a:pPr>
            <a:r>
              <a:rPr lang="en-US" sz="6500">
                <a:solidFill>
                  <a:srgbClr val="01FFFF"/>
                </a:solidFill>
                <a:latin typeface="Tomorrow"/>
                <a:ea typeface="Tomorrow"/>
                <a:cs typeface="Tomorrow"/>
                <a:sym typeface="Tomorrow"/>
              </a:rPr>
              <a:t>Trong công việc</a:t>
            </a:r>
          </a:p>
        </p:txBody>
      </p:sp>
      <p:sp>
        <p:nvSpPr>
          <p:cNvPr id="23" name="TextBox 23"/>
          <p:cNvSpPr txBox="1"/>
          <p:nvPr/>
        </p:nvSpPr>
        <p:spPr>
          <a:xfrm>
            <a:off x="9880181" y="4399211"/>
            <a:ext cx="3776043" cy="394019"/>
          </a:xfrm>
          <a:prstGeom prst="rect">
            <a:avLst/>
          </a:prstGeom>
        </p:spPr>
        <p:txBody>
          <a:bodyPr lIns="0" tIns="0" rIns="0" bIns="0" rtlCol="0" anchor="t">
            <a:spAutoFit/>
          </a:bodyPr>
          <a:lstStyle/>
          <a:p>
            <a:pPr algn="l">
              <a:lnSpc>
                <a:spcPts val="3250"/>
              </a:lnSpc>
            </a:pPr>
            <a:r>
              <a:rPr lang="en-US" sz="2625" b="1">
                <a:solidFill>
                  <a:srgbClr val="01FFFF"/>
                </a:solidFill>
                <a:latin typeface="Arimo Bold"/>
                <a:ea typeface="Arimo Bold"/>
                <a:cs typeface="Arimo Bold"/>
                <a:sym typeface="Arimo Bold"/>
              </a:rPr>
              <a:t>Tự động hóa sản xuất</a:t>
            </a:r>
          </a:p>
        </p:txBody>
      </p:sp>
      <p:sp>
        <p:nvSpPr>
          <p:cNvPr id="24" name="TextBox 24"/>
          <p:cNvSpPr txBox="1"/>
          <p:nvPr/>
        </p:nvSpPr>
        <p:spPr>
          <a:xfrm>
            <a:off x="9880181" y="4995565"/>
            <a:ext cx="3218438" cy="1333442"/>
          </a:xfrm>
          <a:prstGeom prst="rect">
            <a:avLst/>
          </a:prstGeom>
        </p:spPr>
        <p:txBody>
          <a:bodyPr lIns="0" tIns="0" rIns="0" bIns="0" rtlCol="0" anchor="t">
            <a:spAutoFit/>
          </a:bodyPr>
          <a:lstStyle/>
          <a:p>
            <a:pPr algn="l">
              <a:lnSpc>
                <a:spcPts val="3562"/>
              </a:lnSpc>
            </a:pPr>
            <a:r>
              <a:rPr lang="en-US" sz="2187">
                <a:solidFill>
                  <a:srgbClr val="D9E1FF"/>
                </a:solidFill>
                <a:latin typeface="Arimo"/>
                <a:ea typeface="Arimo"/>
                <a:cs typeface="Arimo"/>
                <a:sym typeface="Arimo"/>
              </a:rPr>
              <a:t>Hệ thống tự động kiểm soát chất lượng, phát hiện lỗi sản phẩm,…</a:t>
            </a:r>
          </a:p>
        </p:txBody>
      </p:sp>
      <p:sp>
        <p:nvSpPr>
          <p:cNvPr id="25" name="TextBox 25"/>
          <p:cNvSpPr txBox="1"/>
          <p:nvPr/>
        </p:nvSpPr>
        <p:spPr>
          <a:xfrm>
            <a:off x="13794483" y="4399211"/>
            <a:ext cx="3776043" cy="425448"/>
          </a:xfrm>
          <a:prstGeom prst="rect">
            <a:avLst/>
          </a:prstGeom>
        </p:spPr>
        <p:txBody>
          <a:bodyPr lIns="0" tIns="0" rIns="0" bIns="0" rtlCol="0" anchor="t">
            <a:spAutoFit/>
          </a:bodyPr>
          <a:lstStyle/>
          <a:p>
            <a:pPr algn="l">
              <a:lnSpc>
                <a:spcPts val="3250"/>
              </a:lnSpc>
            </a:pPr>
            <a:r>
              <a:rPr lang="en-US" sz="2625" b="1">
                <a:solidFill>
                  <a:srgbClr val="01FFFF"/>
                </a:solidFill>
                <a:latin typeface="Arimo Bold"/>
                <a:ea typeface="Arimo Bold"/>
                <a:cs typeface="Arimo Bold"/>
                <a:sym typeface="Arimo Bold"/>
              </a:rPr>
              <a:t>Phân tích dữ liệu</a:t>
            </a:r>
          </a:p>
        </p:txBody>
      </p:sp>
      <p:sp>
        <p:nvSpPr>
          <p:cNvPr id="26" name="TextBox 26"/>
          <p:cNvSpPr txBox="1"/>
          <p:nvPr/>
        </p:nvSpPr>
        <p:spPr>
          <a:xfrm>
            <a:off x="13794483" y="4995565"/>
            <a:ext cx="3218438" cy="881063"/>
          </a:xfrm>
          <a:prstGeom prst="rect">
            <a:avLst/>
          </a:prstGeom>
        </p:spPr>
        <p:txBody>
          <a:bodyPr lIns="0" tIns="0" rIns="0" bIns="0" rtlCol="0" anchor="t">
            <a:spAutoFit/>
          </a:bodyPr>
          <a:lstStyle/>
          <a:p>
            <a:pPr algn="l">
              <a:lnSpc>
                <a:spcPts val="3562"/>
              </a:lnSpc>
            </a:pPr>
            <a:r>
              <a:rPr lang="en-US" sz="2187">
                <a:solidFill>
                  <a:srgbClr val="D9E1FF"/>
                </a:solidFill>
                <a:latin typeface="Arimo"/>
                <a:ea typeface="Arimo"/>
                <a:cs typeface="Arimo"/>
                <a:sym typeface="Arimo"/>
              </a:rPr>
              <a:t>Phân tích dữ liệu và báo cáo xu hướng</a:t>
            </a:r>
          </a:p>
        </p:txBody>
      </p:sp>
      <p:sp>
        <p:nvSpPr>
          <p:cNvPr id="27" name="TextBox 27"/>
          <p:cNvSpPr txBox="1"/>
          <p:nvPr/>
        </p:nvSpPr>
        <p:spPr>
          <a:xfrm>
            <a:off x="9880181" y="7021714"/>
            <a:ext cx="3776043" cy="425448"/>
          </a:xfrm>
          <a:prstGeom prst="rect">
            <a:avLst/>
          </a:prstGeom>
        </p:spPr>
        <p:txBody>
          <a:bodyPr lIns="0" tIns="0" rIns="0" bIns="0" rtlCol="0" anchor="t">
            <a:spAutoFit/>
          </a:bodyPr>
          <a:lstStyle/>
          <a:p>
            <a:pPr algn="l">
              <a:lnSpc>
                <a:spcPts val="3250"/>
              </a:lnSpc>
            </a:pPr>
            <a:r>
              <a:rPr lang="en-US" sz="2625" b="1">
                <a:solidFill>
                  <a:srgbClr val="01FFFF"/>
                </a:solidFill>
                <a:latin typeface="Arimo Bold"/>
                <a:ea typeface="Arimo Bold"/>
                <a:cs typeface="Arimo Bold"/>
                <a:sym typeface="Arimo Bold"/>
              </a:rPr>
              <a:t>Trợ lý ảo và Chatbot</a:t>
            </a:r>
          </a:p>
        </p:txBody>
      </p:sp>
      <p:sp>
        <p:nvSpPr>
          <p:cNvPr id="28" name="TextBox 28"/>
          <p:cNvSpPr txBox="1"/>
          <p:nvPr/>
        </p:nvSpPr>
        <p:spPr>
          <a:xfrm>
            <a:off x="9880181" y="7618068"/>
            <a:ext cx="3218438" cy="1328738"/>
          </a:xfrm>
          <a:prstGeom prst="rect">
            <a:avLst/>
          </a:prstGeom>
        </p:spPr>
        <p:txBody>
          <a:bodyPr lIns="0" tIns="0" rIns="0" bIns="0" rtlCol="0" anchor="t">
            <a:spAutoFit/>
          </a:bodyPr>
          <a:lstStyle/>
          <a:p>
            <a:pPr algn="l">
              <a:lnSpc>
                <a:spcPts val="3562"/>
              </a:lnSpc>
            </a:pPr>
            <a:r>
              <a:rPr lang="en-US" sz="2187">
                <a:solidFill>
                  <a:srgbClr val="D9E1FF"/>
                </a:solidFill>
                <a:latin typeface="Arimo"/>
                <a:ea typeface="Arimo"/>
                <a:cs typeface="Arimo"/>
                <a:sym typeface="Arimo"/>
              </a:rPr>
              <a:t>Trả lời các câu hỏi, sắp xếp lịch hẹn, gửi thông báo,...</a:t>
            </a:r>
          </a:p>
        </p:txBody>
      </p:sp>
      <p:sp>
        <p:nvSpPr>
          <p:cNvPr id="29" name="TextBox 29"/>
          <p:cNvSpPr txBox="1"/>
          <p:nvPr/>
        </p:nvSpPr>
        <p:spPr>
          <a:xfrm>
            <a:off x="13780049" y="7021714"/>
            <a:ext cx="3776043" cy="425448"/>
          </a:xfrm>
          <a:prstGeom prst="rect">
            <a:avLst/>
          </a:prstGeom>
        </p:spPr>
        <p:txBody>
          <a:bodyPr lIns="0" tIns="0" rIns="0" bIns="0" rtlCol="0" anchor="t">
            <a:spAutoFit/>
          </a:bodyPr>
          <a:lstStyle/>
          <a:p>
            <a:pPr algn="l">
              <a:lnSpc>
                <a:spcPts val="3250"/>
              </a:lnSpc>
            </a:pPr>
            <a:r>
              <a:rPr lang="en-US" sz="2625" b="1">
                <a:solidFill>
                  <a:srgbClr val="01FFFF"/>
                </a:solidFill>
                <a:latin typeface="Arimo Bold"/>
                <a:ea typeface="Arimo Bold"/>
                <a:cs typeface="Arimo Bold"/>
                <a:sym typeface="Arimo Bold"/>
              </a:rPr>
              <a:t>Sáng tạo nội dung</a:t>
            </a:r>
          </a:p>
        </p:txBody>
      </p:sp>
      <p:sp>
        <p:nvSpPr>
          <p:cNvPr id="30" name="TextBox 30"/>
          <p:cNvSpPr txBox="1"/>
          <p:nvPr/>
        </p:nvSpPr>
        <p:spPr>
          <a:xfrm>
            <a:off x="13780049" y="7618068"/>
            <a:ext cx="3218438" cy="1328738"/>
          </a:xfrm>
          <a:prstGeom prst="rect">
            <a:avLst/>
          </a:prstGeom>
        </p:spPr>
        <p:txBody>
          <a:bodyPr lIns="0" tIns="0" rIns="0" bIns="0" rtlCol="0" anchor="t">
            <a:spAutoFit/>
          </a:bodyPr>
          <a:lstStyle/>
          <a:p>
            <a:pPr algn="l">
              <a:lnSpc>
                <a:spcPts val="3562"/>
              </a:lnSpc>
            </a:pPr>
            <a:r>
              <a:rPr lang="en-US" sz="2187">
                <a:solidFill>
                  <a:srgbClr val="D9E1FF"/>
                </a:solidFill>
                <a:latin typeface="Arimo"/>
                <a:ea typeface="Arimo"/>
                <a:cs typeface="Arimo"/>
                <a:sym typeface="Arimo"/>
              </a:rPr>
              <a:t>Rút ngắn thời gian xử lý công việc sáng tạo, nâng cao chất lượng nội dung</a:t>
            </a:r>
          </a:p>
        </p:txBody>
      </p:sp>
      <p:sp>
        <p:nvSpPr>
          <p:cNvPr id="31" name="TextBox 31"/>
          <p:cNvSpPr txBox="1"/>
          <p:nvPr/>
        </p:nvSpPr>
        <p:spPr>
          <a:xfrm>
            <a:off x="2927392" y="9376175"/>
            <a:ext cx="3334941" cy="425448"/>
          </a:xfrm>
          <a:prstGeom prst="rect">
            <a:avLst/>
          </a:prstGeom>
        </p:spPr>
        <p:txBody>
          <a:bodyPr lIns="0" tIns="0" rIns="0" bIns="0" rtlCol="0" anchor="t">
            <a:spAutoFit/>
          </a:bodyPr>
          <a:lstStyle/>
          <a:p>
            <a:pPr algn="ctr">
              <a:lnSpc>
                <a:spcPts val="3250"/>
              </a:lnSpc>
            </a:pPr>
            <a:r>
              <a:rPr lang="en-US" sz="2625" b="1">
                <a:solidFill>
                  <a:srgbClr val="F2B42D"/>
                </a:solidFill>
                <a:latin typeface="Arimo Bold"/>
                <a:ea typeface="Arimo Bold"/>
                <a:cs typeface="Arimo Bold"/>
                <a:sym typeface="Arimo Bold"/>
              </a:rPr>
              <a:t>...</a:t>
            </a:r>
          </a:p>
        </p:txBody>
      </p:sp>
      <p:sp>
        <p:nvSpPr>
          <p:cNvPr id="32" name="TextBox 32"/>
          <p:cNvSpPr txBox="1"/>
          <p:nvPr/>
        </p:nvSpPr>
        <p:spPr>
          <a:xfrm>
            <a:off x="11988753" y="9376175"/>
            <a:ext cx="3334941" cy="425448"/>
          </a:xfrm>
          <a:prstGeom prst="rect">
            <a:avLst/>
          </a:prstGeom>
        </p:spPr>
        <p:txBody>
          <a:bodyPr lIns="0" tIns="0" rIns="0" bIns="0" rtlCol="0" anchor="t">
            <a:spAutoFit/>
          </a:bodyPr>
          <a:lstStyle/>
          <a:p>
            <a:pPr algn="ctr">
              <a:lnSpc>
                <a:spcPts val="3250"/>
              </a:lnSpc>
            </a:pPr>
            <a:r>
              <a:rPr lang="en-US" sz="2625" b="1">
                <a:solidFill>
                  <a:srgbClr val="01FFFF"/>
                </a:solidFill>
                <a:latin typeface="Arimo Bold"/>
                <a:ea typeface="Arimo Bold"/>
                <a:cs typeface="Arimo Bold"/>
                <a:sym typeface="Arimo Bold"/>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599298" y="3756026"/>
            <a:ext cx="7089405" cy="1387474"/>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FFFFFF"/>
                </a:solidFill>
                <a:latin typeface="HK Modular"/>
                <a:ea typeface="HK Modular"/>
                <a:cs typeface="HK Modular"/>
                <a:sym typeface="HK Modular"/>
              </a:rPr>
              <a:t>chatbot</a:t>
            </a:r>
          </a:p>
        </p:txBody>
      </p:sp>
      <p:sp>
        <p:nvSpPr>
          <p:cNvPr id="5" name="TextBox 5"/>
          <p:cNvSpPr txBox="1"/>
          <p:nvPr/>
        </p:nvSpPr>
        <p:spPr>
          <a:xfrm>
            <a:off x="5599298" y="4762500"/>
            <a:ext cx="7089405" cy="3425824"/>
          </a:xfrm>
          <a:prstGeom prst="rect">
            <a:avLst/>
          </a:prstGeom>
        </p:spPr>
        <p:txBody>
          <a:bodyPr lIns="0" tIns="0" rIns="0" bIns="0" rtlCol="0" anchor="t">
            <a:spAutoFit/>
          </a:bodyPr>
          <a:lstStyle/>
          <a:p>
            <a:pPr marL="0" lvl="0" indent="0" algn="ctr">
              <a:lnSpc>
                <a:spcPts val="28000"/>
              </a:lnSpc>
              <a:spcBef>
                <a:spcPct val="0"/>
              </a:spcBef>
            </a:pPr>
            <a:r>
              <a:rPr lang="en-US" sz="20000">
                <a:solidFill>
                  <a:srgbClr val="FFFFFF"/>
                </a:solidFill>
                <a:latin typeface="HK Modular"/>
                <a:ea typeface="HK Modular"/>
                <a:cs typeface="HK Modular"/>
                <a:sym typeface="HK Modular"/>
              </a:rPr>
              <a:t>ai</a:t>
            </a:r>
          </a:p>
        </p:txBody>
      </p:sp>
      <p:sp>
        <p:nvSpPr>
          <p:cNvPr id="6" name="Freeform 6"/>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744972" y="3682693"/>
            <a:ext cx="9875952" cy="1616770"/>
          </a:xfrm>
          <a:prstGeom prst="rect">
            <a:avLst/>
          </a:prstGeom>
        </p:spPr>
        <p:txBody>
          <a:bodyPr lIns="0" tIns="0" rIns="0" bIns="0" rtlCol="0" anchor="t">
            <a:spAutoFit/>
          </a:bodyPr>
          <a:lstStyle/>
          <a:p>
            <a:pPr algn="just">
              <a:lnSpc>
                <a:spcPts val="4336"/>
              </a:lnSpc>
              <a:spcBef>
                <a:spcPct val="0"/>
              </a:spcBef>
            </a:pPr>
            <a:r>
              <a:rPr lang="en-US" sz="3097">
                <a:solidFill>
                  <a:srgbClr val="FFFFFF"/>
                </a:solidFill>
                <a:latin typeface="Tomorrow"/>
                <a:ea typeface="Tomorrow"/>
                <a:cs typeface="Tomorrow"/>
                <a:sym typeface="Tomorrow"/>
              </a:rPr>
              <a:t>CHAT BOT AI là một chương trình máy tính được thiết kế để mô phỏng cuộc trò chuyện với người dùng, thông qua giao diện văn bản hoặc giọng nói.</a:t>
            </a:r>
          </a:p>
        </p:txBody>
      </p:sp>
      <p:sp>
        <p:nvSpPr>
          <p:cNvPr id="8" name="Freeform 8"/>
          <p:cNvSpPr/>
          <p:nvPr/>
        </p:nvSpPr>
        <p:spPr>
          <a:xfrm flipH="1">
            <a:off x="13823187" y="5635406"/>
            <a:ext cx="4973254" cy="5100773"/>
          </a:xfrm>
          <a:custGeom>
            <a:avLst/>
            <a:gdLst/>
            <a:ahLst/>
            <a:cxnLst/>
            <a:rect l="l" t="t" r="r" b="b"/>
            <a:pathLst>
              <a:path w="4973254" h="5100773">
                <a:moveTo>
                  <a:pt x="4973254" y="0"/>
                </a:moveTo>
                <a:lnTo>
                  <a:pt x="0" y="0"/>
                </a:lnTo>
                <a:lnTo>
                  <a:pt x="0" y="5100773"/>
                </a:lnTo>
                <a:lnTo>
                  <a:pt x="4973254" y="5100773"/>
                </a:lnTo>
                <a:lnTo>
                  <a:pt x="4973254" y="0"/>
                </a:lnTo>
                <a:close/>
              </a:path>
            </a:pathLst>
          </a:custGeom>
          <a:blipFill>
            <a:blip r:embed="rId7"/>
            <a:stretch>
              <a:fillRect/>
            </a:stretch>
          </a:blipFill>
        </p:spPr>
      </p:sp>
      <p:sp>
        <p:nvSpPr>
          <p:cNvPr id="9" name="TextBox 9"/>
          <p:cNvSpPr txBox="1"/>
          <p:nvPr/>
        </p:nvSpPr>
        <p:spPr>
          <a:xfrm>
            <a:off x="2254557" y="1141533"/>
            <a:ext cx="6428390" cy="726117"/>
          </a:xfrm>
          <a:prstGeom prst="rect">
            <a:avLst/>
          </a:prstGeom>
        </p:spPr>
        <p:txBody>
          <a:bodyPr lIns="0" tIns="0" rIns="0" bIns="0" rtlCol="0" anchor="t">
            <a:spAutoFit/>
          </a:bodyPr>
          <a:lstStyle/>
          <a:p>
            <a:pPr marL="0" lvl="0" indent="0" algn="l">
              <a:lnSpc>
                <a:spcPts val="5969"/>
              </a:lnSpc>
              <a:spcBef>
                <a:spcPct val="0"/>
              </a:spcBef>
            </a:pPr>
            <a:r>
              <a:rPr lang="en-US" sz="4263">
                <a:solidFill>
                  <a:srgbClr val="FFFFFF"/>
                </a:solidFill>
                <a:latin typeface="HK Modular"/>
                <a:ea typeface="HK Modular"/>
                <a:cs typeface="HK Modular"/>
                <a:sym typeface="HK Modular"/>
              </a:rPr>
              <a:t>CHAT BOT AI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a:off x="13823187" y="5635406"/>
            <a:ext cx="4973254" cy="5100773"/>
          </a:xfrm>
          <a:custGeom>
            <a:avLst/>
            <a:gdLst/>
            <a:ahLst/>
            <a:cxnLst/>
            <a:rect l="l" t="t" r="r" b="b"/>
            <a:pathLst>
              <a:path w="4973254" h="5100773">
                <a:moveTo>
                  <a:pt x="4973254" y="0"/>
                </a:moveTo>
                <a:lnTo>
                  <a:pt x="0" y="0"/>
                </a:lnTo>
                <a:lnTo>
                  <a:pt x="0" y="5100773"/>
                </a:lnTo>
                <a:lnTo>
                  <a:pt x="4973254" y="5100773"/>
                </a:lnTo>
                <a:lnTo>
                  <a:pt x="4973254" y="0"/>
                </a:lnTo>
                <a:close/>
              </a:path>
            </a:pathLst>
          </a:custGeom>
          <a:blipFill>
            <a:blip r:embed="rId7"/>
            <a:stretch>
              <a:fillRect/>
            </a:stretch>
          </a:blipFill>
        </p:spPr>
      </p:sp>
      <p:sp>
        <p:nvSpPr>
          <p:cNvPr id="8" name="TextBox 8"/>
          <p:cNvSpPr txBox="1"/>
          <p:nvPr/>
        </p:nvSpPr>
        <p:spPr>
          <a:xfrm>
            <a:off x="2254557" y="1141533"/>
            <a:ext cx="10402203" cy="726117"/>
          </a:xfrm>
          <a:prstGeom prst="rect">
            <a:avLst/>
          </a:prstGeom>
        </p:spPr>
        <p:txBody>
          <a:bodyPr lIns="0" tIns="0" rIns="0" bIns="0" rtlCol="0" anchor="t">
            <a:spAutoFit/>
          </a:bodyPr>
          <a:lstStyle/>
          <a:p>
            <a:pPr marL="0" lvl="0" indent="0" algn="l">
              <a:lnSpc>
                <a:spcPts val="5969"/>
              </a:lnSpc>
              <a:spcBef>
                <a:spcPct val="0"/>
              </a:spcBef>
            </a:pPr>
            <a:r>
              <a:rPr lang="en-US" sz="4263">
                <a:solidFill>
                  <a:srgbClr val="FFFFFF"/>
                </a:solidFill>
                <a:latin typeface="HK Modular"/>
                <a:ea typeface="HK Modular"/>
                <a:cs typeface="HK Modular"/>
                <a:sym typeface="HK Modular"/>
              </a:rPr>
              <a:t>CHATBOT AI # CHATBOT</a:t>
            </a:r>
          </a:p>
        </p:txBody>
      </p:sp>
      <p:sp>
        <p:nvSpPr>
          <p:cNvPr id="9" name="TextBox 9"/>
          <p:cNvSpPr txBox="1"/>
          <p:nvPr/>
        </p:nvSpPr>
        <p:spPr>
          <a:xfrm>
            <a:off x="3802122" y="3312898"/>
            <a:ext cx="8911788" cy="4495811"/>
          </a:xfrm>
          <a:prstGeom prst="rect">
            <a:avLst/>
          </a:prstGeom>
        </p:spPr>
        <p:txBody>
          <a:bodyPr lIns="0" tIns="0" rIns="0" bIns="0" rtlCol="0" anchor="t">
            <a:spAutoFit/>
          </a:bodyPr>
          <a:lstStyle/>
          <a:p>
            <a:pPr algn="just">
              <a:lnSpc>
                <a:spcPts val="5142"/>
              </a:lnSpc>
            </a:pPr>
            <a:r>
              <a:rPr lang="en-US" sz="3097">
                <a:solidFill>
                  <a:srgbClr val="FFFFFF"/>
                </a:solidFill>
                <a:latin typeface="Tomorrow"/>
                <a:ea typeface="Tomorrow"/>
                <a:cs typeface="Tomorrow"/>
                <a:sym typeface="Tomorrow"/>
              </a:rPr>
              <a:t>Chatbot AI có thể:</a:t>
            </a:r>
          </a:p>
          <a:p>
            <a:pPr marL="668779" lvl="1" indent="-334390" algn="just">
              <a:lnSpc>
                <a:spcPts val="5142"/>
              </a:lnSpc>
              <a:buFont typeface="Arial"/>
              <a:buChar char="•"/>
            </a:pPr>
            <a:r>
              <a:rPr lang="en-US" sz="3097">
                <a:solidFill>
                  <a:srgbClr val="FFFFFF"/>
                </a:solidFill>
                <a:latin typeface="Tomorrow"/>
                <a:ea typeface="Tomorrow"/>
                <a:cs typeface="Tomorrow"/>
                <a:sym typeface="Tomorrow"/>
              </a:rPr>
              <a:t> Hiểu được ý định của người dùng.</a:t>
            </a:r>
          </a:p>
          <a:p>
            <a:pPr marL="668779" lvl="1" indent="-334390" algn="just">
              <a:lnSpc>
                <a:spcPts val="5142"/>
              </a:lnSpc>
              <a:buFont typeface="Arial"/>
              <a:buChar char="•"/>
            </a:pPr>
            <a:r>
              <a:rPr lang="en-US" sz="3097">
                <a:solidFill>
                  <a:srgbClr val="FFFFFF"/>
                </a:solidFill>
                <a:latin typeface="Tomorrow"/>
                <a:ea typeface="Tomorrow"/>
                <a:cs typeface="Tomorrow"/>
                <a:sym typeface="Tomorrow"/>
              </a:rPr>
              <a:t>Trả lời câu hỏi một cách linh hoạt, tự nhiên, giống như con người.</a:t>
            </a:r>
          </a:p>
          <a:p>
            <a:pPr marL="668779" lvl="1" indent="-334390" algn="just">
              <a:lnSpc>
                <a:spcPts val="5142"/>
              </a:lnSpc>
              <a:buFont typeface="Arial"/>
              <a:buChar char="•"/>
            </a:pPr>
            <a:r>
              <a:rPr lang="en-US" sz="3097">
                <a:solidFill>
                  <a:srgbClr val="FFFFFF"/>
                </a:solidFill>
                <a:latin typeface="Tomorrow"/>
                <a:ea typeface="Tomorrow"/>
                <a:cs typeface="Tomorrow"/>
                <a:sym typeface="Tomorrow"/>
              </a:rPr>
              <a:t>Tự động cải thiện khả năng giao tiếp qua thời gian, nhờ vào việc học hỏi từ các cuộc trò chuyện trước đó.</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3555958"/>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944100" y="3555958"/>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468908" y="4222334"/>
            <a:ext cx="6434784" cy="2159695"/>
          </a:xfrm>
          <a:prstGeom prst="rect">
            <a:avLst/>
          </a:prstGeom>
        </p:spPr>
        <p:txBody>
          <a:bodyPr lIns="0" tIns="0" rIns="0" bIns="0" rtlCol="0" anchor="t">
            <a:spAutoFit/>
          </a:bodyPr>
          <a:lstStyle/>
          <a:p>
            <a:pPr algn="ctr">
              <a:lnSpc>
                <a:spcPts val="4336"/>
              </a:lnSpc>
            </a:pPr>
            <a:r>
              <a:rPr lang="en-US" sz="3097">
                <a:solidFill>
                  <a:srgbClr val="FFFFFF"/>
                </a:solidFill>
                <a:latin typeface="Tomorrow"/>
                <a:ea typeface="Tomorrow"/>
                <a:cs typeface="Tomorrow"/>
                <a:sym typeface="Tomorrow"/>
              </a:rPr>
              <a:t>Hỗ trợ nhân viên</a:t>
            </a:r>
          </a:p>
          <a:p>
            <a:pPr algn="ctr">
              <a:lnSpc>
                <a:spcPts val="4336"/>
              </a:lnSpc>
            </a:pPr>
            <a:r>
              <a:rPr lang="en-US" sz="3097">
                <a:solidFill>
                  <a:srgbClr val="FFFFFF"/>
                </a:solidFill>
                <a:latin typeface="Tomorrow"/>
                <a:ea typeface="Tomorrow"/>
                <a:cs typeface="Tomorrow"/>
                <a:sym typeface="Tomorrow"/>
              </a:rPr>
              <a:t>CHăm sóc khách hàng</a:t>
            </a:r>
          </a:p>
          <a:p>
            <a:pPr algn="ctr">
              <a:lnSpc>
                <a:spcPts val="4336"/>
              </a:lnSpc>
            </a:pPr>
            <a:r>
              <a:rPr lang="en-US" sz="3097">
                <a:solidFill>
                  <a:srgbClr val="FFFFFF"/>
                </a:solidFill>
                <a:latin typeface="Tomorrow"/>
                <a:ea typeface="Tomorrow"/>
                <a:cs typeface="Tomorrow"/>
                <a:sym typeface="Tomorrow"/>
              </a:rPr>
              <a:t>Giải trí</a:t>
            </a:r>
          </a:p>
          <a:p>
            <a:pPr algn="ctr">
              <a:lnSpc>
                <a:spcPts val="4336"/>
              </a:lnSpc>
              <a:spcBef>
                <a:spcPct val="0"/>
              </a:spcBef>
            </a:pPr>
            <a:r>
              <a:rPr lang="en-US" sz="3097">
                <a:solidFill>
                  <a:srgbClr val="FFFFFF"/>
                </a:solidFill>
                <a:latin typeface="Tomorrow"/>
                <a:ea typeface="Tomorrow"/>
                <a:cs typeface="Tomorrow"/>
                <a:sym typeface="Tomorrow"/>
              </a:rPr>
              <a:t>Giáo dục</a:t>
            </a:r>
          </a:p>
        </p:txBody>
      </p:sp>
      <p:sp>
        <p:nvSpPr>
          <p:cNvPr id="6" name="TextBox 6"/>
          <p:cNvSpPr txBox="1"/>
          <p:nvPr/>
        </p:nvSpPr>
        <p:spPr>
          <a:xfrm>
            <a:off x="10384308" y="4222334"/>
            <a:ext cx="6434784" cy="2159695"/>
          </a:xfrm>
          <a:prstGeom prst="rect">
            <a:avLst/>
          </a:prstGeom>
        </p:spPr>
        <p:txBody>
          <a:bodyPr lIns="0" tIns="0" rIns="0" bIns="0" rtlCol="0" anchor="t">
            <a:spAutoFit/>
          </a:bodyPr>
          <a:lstStyle/>
          <a:p>
            <a:pPr algn="ctr">
              <a:lnSpc>
                <a:spcPts val="4336"/>
              </a:lnSpc>
            </a:pPr>
            <a:r>
              <a:rPr lang="en-US" sz="3097">
                <a:solidFill>
                  <a:srgbClr val="FFFFFF"/>
                </a:solidFill>
                <a:latin typeface="Tomorrow"/>
                <a:ea typeface="Tomorrow"/>
                <a:cs typeface="Tomorrow"/>
                <a:sym typeface="Tomorrow"/>
              </a:rPr>
              <a:t>Tiết kiệm thời gian và chi phí</a:t>
            </a:r>
          </a:p>
          <a:p>
            <a:pPr algn="ctr">
              <a:lnSpc>
                <a:spcPts val="4336"/>
              </a:lnSpc>
            </a:pPr>
            <a:r>
              <a:rPr lang="en-US" sz="3097">
                <a:solidFill>
                  <a:srgbClr val="FFFFFF"/>
                </a:solidFill>
                <a:latin typeface="Tomorrow"/>
                <a:ea typeface="Tomorrow"/>
                <a:cs typeface="Tomorrow"/>
                <a:sym typeface="Tomorrow"/>
              </a:rPr>
              <a:t>Nâng cao trải nghiệm</a:t>
            </a:r>
          </a:p>
          <a:p>
            <a:pPr algn="ctr">
              <a:lnSpc>
                <a:spcPts val="4336"/>
              </a:lnSpc>
            </a:pPr>
            <a:r>
              <a:rPr lang="en-US" sz="3097">
                <a:solidFill>
                  <a:srgbClr val="FFFFFF"/>
                </a:solidFill>
                <a:latin typeface="Tomorrow"/>
                <a:ea typeface="Tomorrow"/>
                <a:cs typeface="Tomorrow"/>
                <a:sym typeface="Tomorrow"/>
              </a:rPr>
              <a:t>Tăng hiệu quả công việc</a:t>
            </a:r>
          </a:p>
          <a:p>
            <a:pPr algn="ctr">
              <a:lnSpc>
                <a:spcPts val="4336"/>
              </a:lnSpc>
              <a:spcBef>
                <a:spcPct val="0"/>
              </a:spcBef>
            </a:pPr>
            <a:r>
              <a:rPr lang="en-US" sz="3097">
                <a:solidFill>
                  <a:srgbClr val="FFFFFF"/>
                </a:solidFill>
                <a:latin typeface="Tomorrow"/>
                <a:ea typeface="Tomorrow"/>
                <a:cs typeface="Tomorrow"/>
                <a:sym typeface="Tomorrow"/>
              </a:rPr>
              <a:t>Cá nhân hóa trải nghiệm</a:t>
            </a:r>
          </a:p>
        </p:txBody>
      </p:sp>
      <p:sp>
        <p:nvSpPr>
          <p:cNvPr id="7" name="TextBox 7"/>
          <p:cNvSpPr txBox="1"/>
          <p:nvPr/>
        </p:nvSpPr>
        <p:spPr>
          <a:xfrm>
            <a:off x="1468908" y="2183426"/>
            <a:ext cx="6556705" cy="712470"/>
          </a:xfrm>
          <a:prstGeom prst="rect">
            <a:avLst/>
          </a:prstGeom>
        </p:spPr>
        <p:txBody>
          <a:bodyPr lIns="0" tIns="0" rIns="0" bIns="0" rtlCol="0" anchor="t">
            <a:spAutoFit/>
          </a:bodyPr>
          <a:lstStyle/>
          <a:p>
            <a:pPr marL="0" lvl="0" indent="0" algn="ctr">
              <a:lnSpc>
                <a:spcPts val="5880"/>
              </a:lnSpc>
              <a:spcBef>
                <a:spcPct val="0"/>
              </a:spcBef>
            </a:pPr>
            <a:r>
              <a:rPr lang="en-US" sz="4200" b="1">
                <a:solidFill>
                  <a:srgbClr val="01FFFF"/>
                </a:solidFill>
                <a:latin typeface="Tomorrow Bold"/>
                <a:ea typeface="Tomorrow Bold"/>
                <a:cs typeface="Tomorrow Bold"/>
                <a:sym typeface="Tomorrow Bold"/>
              </a:rPr>
              <a:t>ỨNG DỤNG CHATBOT AI</a:t>
            </a:r>
          </a:p>
        </p:txBody>
      </p:sp>
      <p:sp>
        <p:nvSpPr>
          <p:cNvPr id="8" name="TextBox 8"/>
          <p:cNvSpPr txBox="1"/>
          <p:nvPr/>
        </p:nvSpPr>
        <p:spPr>
          <a:xfrm>
            <a:off x="10258235" y="2183426"/>
            <a:ext cx="6686930" cy="712470"/>
          </a:xfrm>
          <a:prstGeom prst="rect">
            <a:avLst/>
          </a:prstGeom>
        </p:spPr>
        <p:txBody>
          <a:bodyPr lIns="0" tIns="0" rIns="0" bIns="0" rtlCol="0" anchor="t">
            <a:spAutoFit/>
          </a:bodyPr>
          <a:lstStyle/>
          <a:p>
            <a:pPr marL="0" lvl="0" indent="0" algn="ctr">
              <a:lnSpc>
                <a:spcPts val="5880"/>
              </a:lnSpc>
              <a:spcBef>
                <a:spcPct val="0"/>
              </a:spcBef>
            </a:pPr>
            <a:r>
              <a:rPr lang="en-US" sz="4200" b="1">
                <a:solidFill>
                  <a:srgbClr val="01FFFF"/>
                </a:solidFill>
                <a:latin typeface="Tomorrow Bold"/>
                <a:ea typeface="Tomorrow Bold"/>
                <a:cs typeface="Tomorrow Bold"/>
                <a:sym typeface="Tomorrow Bold"/>
              </a:rPr>
              <a:t>LỢI ÍCH CHATBOT AI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588634"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144000"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4481617"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5326219" y="1744126"/>
            <a:ext cx="8376183" cy="8229600"/>
          </a:xfrm>
          <a:custGeom>
            <a:avLst/>
            <a:gdLst/>
            <a:ahLst/>
            <a:cxnLst/>
            <a:rect l="l" t="t" r="r" b="b"/>
            <a:pathLst>
              <a:path w="8376183" h="8229600">
                <a:moveTo>
                  <a:pt x="0" y="0"/>
                </a:moveTo>
                <a:lnTo>
                  <a:pt x="8376184" y="0"/>
                </a:lnTo>
                <a:lnTo>
                  <a:pt x="8376184" y="8229600"/>
                </a:lnTo>
                <a:lnTo>
                  <a:pt x="0" y="8229600"/>
                </a:lnTo>
                <a:lnTo>
                  <a:pt x="0" y="0"/>
                </a:lnTo>
                <a:close/>
              </a:path>
            </a:pathLst>
          </a:custGeom>
          <a:blipFill>
            <a:blip r:embed="rId4"/>
            <a:stretch>
              <a:fillRect/>
            </a:stretch>
          </a:blipFill>
        </p:spPr>
      </p:sp>
      <p:sp>
        <p:nvSpPr>
          <p:cNvPr id="7" name="TextBox 7"/>
          <p:cNvSpPr txBox="1"/>
          <p:nvPr/>
        </p:nvSpPr>
        <p:spPr>
          <a:xfrm>
            <a:off x="2254557" y="1141533"/>
            <a:ext cx="15004743" cy="713385"/>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ea typeface="HK Modular"/>
                <a:cs typeface="HK Modular"/>
                <a:sym typeface="HK Modular"/>
              </a:rPr>
              <a:t>cấu trúc chatbot ai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865305" y="-3965563"/>
            <a:ext cx="19211580" cy="19211580"/>
          </a:xfrm>
          <a:custGeom>
            <a:avLst/>
            <a:gdLst/>
            <a:ahLst/>
            <a:cxnLst/>
            <a:rect l="l" t="t" r="r" b="b"/>
            <a:pathLst>
              <a:path w="19211580" h="19211580">
                <a:moveTo>
                  <a:pt x="0" y="0"/>
                </a:moveTo>
                <a:lnTo>
                  <a:pt x="19211579" y="0"/>
                </a:lnTo>
                <a:lnTo>
                  <a:pt x="19211579" y="19211579"/>
                </a:lnTo>
                <a:lnTo>
                  <a:pt x="0" y="19211579"/>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3555958"/>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944100" y="3555958"/>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8100000">
            <a:off x="6845221" y="2836068"/>
            <a:ext cx="4597558" cy="4614863"/>
          </a:xfrm>
          <a:custGeom>
            <a:avLst/>
            <a:gdLst/>
            <a:ahLst/>
            <a:cxnLst/>
            <a:rect l="l" t="t" r="r" b="b"/>
            <a:pathLst>
              <a:path w="4597558" h="4614863">
                <a:moveTo>
                  <a:pt x="0" y="0"/>
                </a:moveTo>
                <a:lnTo>
                  <a:pt x="4597558" y="0"/>
                </a:lnTo>
                <a:lnTo>
                  <a:pt x="4597558" y="4614864"/>
                </a:lnTo>
                <a:lnTo>
                  <a:pt x="0" y="461486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TextBox 6"/>
          <p:cNvSpPr txBox="1"/>
          <p:nvPr/>
        </p:nvSpPr>
        <p:spPr>
          <a:xfrm>
            <a:off x="1468908" y="4095750"/>
            <a:ext cx="6434784" cy="2096728"/>
          </a:xfrm>
          <a:prstGeom prst="rect">
            <a:avLst/>
          </a:prstGeom>
        </p:spPr>
        <p:txBody>
          <a:bodyPr lIns="0" tIns="0" rIns="0" bIns="0" rtlCol="0" anchor="t">
            <a:spAutoFit/>
          </a:bodyPr>
          <a:lstStyle/>
          <a:p>
            <a:pPr algn="ctr">
              <a:lnSpc>
                <a:spcPts val="4200"/>
              </a:lnSpc>
            </a:pPr>
            <a:r>
              <a:rPr lang="en-US" sz="3000">
                <a:solidFill>
                  <a:srgbClr val="FFFFFF"/>
                </a:solidFill>
                <a:latin typeface="Tomorrow"/>
                <a:ea typeface="Tomorrow"/>
                <a:cs typeface="Tomorrow"/>
                <a:sym typeface="Tomorrow"/>
              </a:rPr>
              <a:t>Văn bản</a:t>
            </a:r>
          </a:p>
          <a:p>
            <a:pPr algn="ctr">
              <a:lnSpc>
                <a:spcPts val="4200"/>
              </a:lnSpc>
            </a:pPr>
            <a:r>
              <a:rPr lang="en-US" sz="3000">
                <a:solidFill>
                  <a:srgbClr val="FFFFFF"/>
                </a:solidFill>
                <a:latin typeface="Tomorrow"/>
                <a:ea typeface="Tomorrow"/>
                <a:cs typeface="Tomorrow"/>
                <a:sym typeface="Tomorrow"/>
              </a:rPr>
              <a:t>Hình ảnh</a:t>
            </a:r>
          </a:p>
          <a:p>
            <a:pPr algn="ctr">
              <a:lnSpc>
                <a:spcPts val="4200"/>
              </a:lnSpc>
            </a:pPr>
            <a:r>
              <a:rPr lang="en-US" sz="3000">
                <a:solidFill>
                  <a:srgbClr val="FFFFFF"/>
                </a:solidFill>
                <a:latin typeface="Tomorrow"/>
                <a:ea typeface="Tomorrow"/>
                <a:cs typeface="Tomorrow"/>
                <a:sym typeface="Tomorrow"/>
              </a:rPr>
              <a:t>Giọng nói</a:t>
            </a:r>
          </a:p>
          <a:p>
            <a:pPr algn="ctr">
              <a:lnSpc>
                <a:spcPts val="4200"/>
              </a:lnSpc>
              <a:spcBef>
                <a:spcPct val="0"/>
              </a:spcBef>
            </a:pPr>
            <a:r>
              <a:rPr lang="en-US" sz="3000">
                <a:solidFill>
                  <a:srgbClr val="FFFFFF"/>
                </a:solidFill>
                <a:latin typeface="Tomorrow"/>
                <a:ea typeface="Tomorrow"/>
                <a:cs typeface="Tomorrow"/>
                <a:sym typeface="Tomorrow"/>
              </a:rPr>
              <a:t>Âm thanh</a:t>
            </a:r>
          </a:p>
        </p:txBody>
      </p:sp>
      <p:sp>
        <p:nvSpPr>
          <p:cNvPr id="7" name="TextBox 7"/>
          <p:cNvSpPr txBox="1"/>
          <p:nvPr/>
        </p:nvSpPr>
        <p:spPr>
          <a:xfrm>
            <a:off x="1468908" y="1333457"/>
            <a:ext cx="6556705" cy="1717676"/>
          </a:xfrm>
          <a:prstGeom prst="rect">
            <a:avLst/>
          </a:prstGeom>
        </p:spPr>
        <p:txBody>
          <a:bodyPr lIns="0" tIns="0" rIns="0" bIns="0" rtlCol="0" anchor="t">
            <a:spAutoFit/>
          </a:bodyPr>
          <a:lstStyle/>
          <a:p>
            <a:pPr marL="0" lvl="0" indent="0" algn="ctr">
              <a:lnSpc>
                <a:spcPts val="13999"/>
              </a:lnSpc>
              <a:spcBef>
                <a:spcPct val="0"/>
              </a:spcBef>
            </a:pPr>
            <a:r>
              <a:rPr lang="en-US" sz="9999" b="1">
                <a:solidFill>
                  <a:srgbClr val="01FFFF"/>
                </a:solidFill>
                <a:latin typeface="Tomorrow Bold"/>
                <a:ea typeface="Tomorrow Bold"/>
                <a:cs typeface="Tomorrow Bold"/>
                <a:sym typeface="Tomorrow Bold"/>
              </a:rPr>
              <a:t>INPUT</a:t>
            </a:r>
          </a:p>
        </p:txBody>
      </p:sp>
      <p:sp>
        <p:nvSpPr>
          <p:cNvPr id="8" name="TextBox 8"/>
          <p:cNvSpPr txBox="1"/>
          <p:nvPr/>
        </p:nvSpPr>
        <p:spPr>
          <a:xfrm>
            <a:off x="10258235" y="1333457"/>
            <a:ext cx="6686930" cy="1717676"/>
          </a:xfrm>
          <a:prstGeom prst="rect">
            <a:avLst/>
          </a:prstGeom>
        </p:spPr>
        <p:txBody>
          <a:bodyPr lIns="0" tIns="0" rIns="0" bIns="0" rtlCol="0" anchor="t">
            <a:spAutoFit/>
          </a:bodyPr>
          <a:lstStyle/>
          <a:p>
            <a:pPr marL="0" lvl="0" indent="0" algn="ctr">
              <a:lnSpc>
                <a:spcPts val="13999"/>
              </a:lnSpc>
              <a:spcBef>
                <a:spcPct val="0"/>
              </a:spcBef>
            </a:pPr>
            <a:r>
              <a:rPr lang="en-US" sz="9999" b="1">
                <a:solidFill>
                  <a:srgbClr val="01FFFF"/>
                </a:solidFill>
                <a:latin typeface="Tomorrow Bold"/>
                <a:ea typeface="Tomorrow Bold"/>
                <a:cs typeface="Tomorrow Bold"/>
                <a:sym typeface="Tomorrow Bold"/>
              </a:rPr>
              <a:t>OUTPUT</a:t>
            </a:r>
          </a:p>
        </p:txBody>
      </p:sp>
      <p:sp>
        <p:nvSpPr>
          <p:cNvPr id="9" name="TextBox 9"/>
          <p:cNvSpPr txBox="1"/>
          <p:nvPr/>
        </p:nvSpPr>
        <p:spPr>
          <a:xfrm>
            <a:off x="10384308" y="4095750"/>
            <a:ext cx="6434784" cy="2133600"/>
          </a:xfrm>
          <a:prstGeom prst="rect">
            <a:avLst/>
          </a:prstGeom>
        </p:spPr>
        <p:txBody>
          <a:bodyPr lIns="0" tIns="0" rIns="0" bIns="0" rtlCol="0" anchor="t">
            <a:spAutoFit/>
          </a:bodyPr>
          <a:lstStyle/>
          <a:p>
            <a:pPr algn="ctr">
              <a:lnSpc>
                <a:spcPts val="4200"/>
              </a:lnSpc>
            </a:pPr>
            <a:r>
              <a:rPr lang="en-US" sz="3000">
                <a:solidFill>
                  <a:srgbClr val="FFFFFF"/>
                </a:solidFill>
                <a:latin typeface="Tomorrow"/>
                <a:ea typeface="Tomorrow"/>
                <a:cs typeface="Tomorrow"/>
                <a:sym typeface="Tomorrow"/>
              </a:rPr>
              <a:t>Văn bản</a:t>
            </a:r>
          </a:p>
          <a:p>
            <a:pPr algn="ctr">
              <a:lnSpc>
                <a:spcPts val="4200"/>
              </a:lnSpc>
            </a:pPr>
            <a:r>
              <a:rPr lang="en-US" sz="3000">
                <a:solidFill>
                  <a:srgbClr val="FFFFFF"/>
                </a:solidFill>
                <a:latin typeface="Tomorrow"/>
                <a:ea typeface="Tomorrow"/>
                <a:cs typeface="Tomorrow"/>
                <a:sym typeface="Tomorrow"/>
              </a:rPr>
              <a:t>Hình ảnh</a:t>
            </a:r>
          </a:p>
          <a:p>
            <a:pPr algn="ctr">
              <a:lnSpc>
                <a:spcPts val="4200"/>
              </a:lnSpc>
            </a:pPr>
            <a:r>
              <a:rPr lang="en-US" sz="3000">
                <a:solidFill>
                  <a:srgbClr val="FFFFFF"/>
                </a:solidFill>
                <a:latin typeface="Tomorrow"/>
                <a:ea typeface="Tomorrow"/>
                <a:cs typeface="Tomorrow"/>
                <a:sym typeface="Tomorrow"/>
              </a:rPr>
              <a:t>Giọng nói</a:t>
            </a:r>
          </a:p>
          <a:p>
            <a:pPr algn="ctr">
              <a:lnSpc>
                <a:spcPts val="4200"/>
              </a:lnSpc>
              <a:spcBef>
                <a:spcPct val="0"/>
              </a:spcBef>
            </a:pPr>
            <a:r>
              <a:rPr lang="en-US" sz="3000">
                <a:solidFill>
                  <a:srgbClr val="FFFFFF"/>
                </a:solidFill>
                <a:latin typeface="Tomorrow"/>
                <a:ea typeface="Tomorrow"/>
                <a:cs typeface="Tomorrow"/>
                <a:sym typeface="Tomorrow"/>
              </a:rPr>
              <a:t>Âm thanh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sp>
        <p:nvSpPr>
          <p:cNvPr id="2" name="Freeform 2"/>
          <p:cNvSpPr/>
          <p:nvPr/>
        </p:nvSpPr>
        <p:spPr>
          <a:xfrm rot="915890">
            <a:off x="14314191" y="472693"/>
            <a:ext cx="3339309" cy="3263930"/>
          </a:xfrm>
          <a:custGeom>
            <a:avLst/>
            <a:gdLst/>
            <a:ahLst/>
            <a:cxnLst/>
            <a:rect l="l" t="t" r="r" b="b"/>
            <a:pathLst>
              <a:path w="3339309" h="3263930">
                <a:moveTo>
                  <a:pt x="0" y="0"/>
                </a:moveTo>
                <a:lnTo>
                  <a:pt x="3339309" y="0"/>
                </a:lnTo>
                <a:lnTo>
                  <a:pt x="3339309" y="3263930"/>
                </a:lnTo>
                <a:lnTo>
                  <a:pt x="0" y="3263930"/>
                </a:lnTo>
                <a:lnTo>
                  <a:pt x="0" y="0"/>
                </a:lnTo>
                <a:close/>
              </a:path>
            </a:pathLst>
          </a:custGeom>
          <a:blipFill>
            <a:blip r:embed="rId2"/>
            <a:stretch>
              <a:fillRect b="-6980"/>
            </a:stretch>
          </a:blipFill>
        </p:spPr>
      </p:sp>
      <p:sp>
        <p:nvSpPr>
          <p:cNvPr id="3" name="TextBox 3"/>
          <p:cNvSpPr txBox="1"/>
          <p:nvPr/>
        </p:nvSpPr>
        <p:spPr>
          <a:xfrm>
            <a:off x="2750783" y="752475"/>
            <a:ext cx="11748299" cy="2806699"/>
          </a:xfrm>
          <a:prstGeom prst="rect">
            <a:avLst/>
          </a:prstGeom>
        </p:spPr>
        <p:txBody>
          <a:bodyPr lIns="0" tIns="0" rIns="0" bIns="0" rtlCol="0" anchor="t">
            <a:spAutoFit/>
          </a:bodyPr>
          <a:lstStyle/>
          <a:p>
            <a:pPr marL="0" lvl="0" indent="0" algn="ctr">
              <a:lnSpc>
                <a:spcPts val="11200"/>
              </a:lnSpc>
              <a:spcBef>
                <a:spcPct val="0"/>
              </a:spcBef>
            </a:pPr>
            <a:r>
              <a:rPr lang="en-US" sz="8000" b="1">
                <a:solidFill>
                  <a:srgbClr val="FFFFFF"/>
                </a:solidFill>
                <a:latin typeface="Tomorrow Bold"/>
                <a:ea typeface="Tomorrow Bold"/>
                <a:cs typeface="Tomorrow Bold"/>
                <a:sym typeface="Tomorrow Bold"/>
              </a:rPr>
              <a:t>MỘT SỐ CÔNG CỤ CHATBOT AI</a:t>
            </a:r>
          </a:p>
        </p:txBody>
      </p:sp>
      <p:grpSp>
        <p:nvGrpSpPr>
          <p:cNvPr id="4" name="Group 4"/>
          <p:cNvGrpSpPr/>
          <p:nvPr/>
        </p:nvGrpSpPr>
        <p:grpSpPr>
          <a:xfrm>
            <a:off x="1165262" y="5288837"/>
            <a:ext cx="4527398" cy="1844086"/>
            <a:chOff x="0" y="0"/>
            <a:chExt cx="6036531" cy="2458782"/>
          </a:xfrm>
        </p:grpSpPr>
        <p:sp>
          <p:nvSpPr>
            <p:cNvPr id="5" name="Freeform 5"/>
            <p:cNvSpPr/>
            <p:nvPr/>
          </p:nvSpPr>
          <p:spPr>
            <a:xfrm>
              <a:off x="0" y="0"/>
              <a:ext cx="2730390" cy="2458782"/>
            </a:xfrm>
            <a:custGeom>
              <a:avLst/>
              <a:gdLst/>
              <a:ahLst/>
              <a:cxnLst/>
              <a:rect l="l" t="t" r="r" b="b"/>
              <a:pathLst>
                <a:path w="2730390" h="2458782">
                  <a:moveTo>
                    <a:pt x="0" y="0"/>
                  </a:moveTo>
                  <a:lnTo>
                    <a:pt x="2730390" y="0"/>
                  </a:lnTo>
                  <a:lnTo>
                    <a:pt x="2730390" y="2458782"/>
                  </a:lnTo>
                  <a:lnTo>
                    <a:pt x="0" y="2458782"/>
                  </a:lnTo>
                  <a:lnTo>
                    <a:pt x="0" y="0"/>
                  </a:lnTo>
                  <a:close/>
                </a:path>
              </a:pathLst>
            </a:custGeom>
            <a:blipFill>
              <a:blip r:embed="rId3"/>
              <a:stretch>
                <a:fillRect l="-7692" t="-83454" r="-246787" b="-660808"/>
              </a:stretch>
            </a:blipFill>
          </p:spPr>
        </p:sp>
        <p:sp>
          <p:nvSpPr>
            <p:cNvPr id="6" name="TextBox 6"/>
            <p:cNvSpPr txBox="1"/>
            <p:nvPr/>
          </p:nvSpPr>
          <p:spPr>
            <a:xfrm>
              <a:off x="2793890" y="456153"/>
              <a:ext cx="3242641" cy="871008"/>
            </a:xfrm>
            <a:prstGeom prst="rect">
              <a:avLst/>
            </a:prstGeom>
          </p:spPr>
          <p:txBody>
            <a:bodyPr lIns="0" tIns="0" rIns="0" bIns="0" rtlCol="0" anchor="t">
              <a:spAutoFit/>
            </a:bodyPr>
            <a:lstStyle/>
            <a:p>
              <a:pPr marL="0" lvl="0" indent="0" algn="l">
                <a:lnSpc>
                  <a:spcPts val="5599"/>
                </a:lnSpc>
                <a:spcBef>
                  <a:spcPct val="0"/>
                </a:spcBef>
              </a:pPr>
              <a:r>
                <a:rPr lang="en-US" sz="3999">
                  <a:solidFill>
                    <a:srgbClr val="FFFFFF"/>
                  </a:solidFill>
                  <a:latin typeface="Garet"/>
                  <a:ea typeface="Garet"/>
                  <a:cs typeface="Garet"/>
                  <a:sym typeface="Garet"/>
                </a:rPr>
                <a:t>ChatGPT</a:t>
              </a:r>
            </a:p>
          </p:txBody>
        </p:sp>
        <p:sp>
          <p:nvSpPr>
            <p:cNvPr id="7" name="TextBox 7"/>
            <p:cNvSpPr txBox="1"/>
            <p:nvPr/>
          </p:nvSpPr>
          <p:spPr>
            <a:xfrm>
              <a:off x="2793890" y="1388160"/>
              <a:ext cx="2116273" cy="484293"/>
            </a:xfrm>
            <a:prstGeom prst="rect">
              <a:avLst/>
            </a:prstGeom>
          </p:spPr>
          <p:txBody>
            <a:bodyPr lIns="0" tIns="0" rIns="0" bIns="0" rtlCol="0" anchor="t">
              <a:spAutoFit/>
            </a:bodyPr>
            <a:lstStyle/>
            <a:p>
              <a:pPr marL="0" lvl="0" indent="0" algn="l">
                <a:lnSpc>
                  <a:spcPts val="3079"/>
                </a:lnSpc>
                <a:spcBef>
                  <a:spcPct val="0"/>
                </a:spcBef>
              </a:pPr>
              <a:r>
                <a:rPr lang="en-US" sz="2199">
                  <a:solidFill>
                    <a:srgbClr val="ACC3EC"/>
                  </a:solidFill>
                  <a:latin typeface="Garet"/>
                  <a:ea typeface="Garet"/>
                  <a:cs typeface="Garet"/>
                  <a:sym typeface="Garet"/>
                </a:rPr>
                <a:t>OpenAI</a:t>
              </a:r>
            </a:p>
          </p:txBody>
        </p:sp>
      </p:grpSp>
      <p:grpSp>
        <p:nvGrpSpPr>
          <p:cNvPr id="8" name="Group 8"/>
          <p:cNvGrpSpPr/>
          <p:nvPr/>
        </p:nvGrpSpPr>
        <p:grpSpPr>
          <a:xfrm>
            <a:off x="7155651" y="5345987"/>
            <a:ext cx="4591061" cy="1844086"/>
            <a:chOff x="0" y="0"/>
            <a:chExt cx="6121415" cy="2458782"/>
          </a:xfrm>
        </p:grpSpPr>
        <p:sp>
          <p:nvSpPr>
            <p:cNvPr id="9" name="Freeform 9"/>
            <p:cNvSpPr/>
            <p:nvPr/>
          </p:nvSpPr>
          <p:spPr>
            <a:xfrm>
              <a:off x="0" y="0"/>
              <a:ext cx="2853374" cy="2458782"/>
            </a:xfrm>
            <a:custGeom>
              <a:avLst/>
              <a:gdLst/>
              <a:ahLst/>
              <a:cxnLst/>
              <a:rect l="l" t="t" r="r" b="b"/>
              <a:pathLst>
                <a:path w="2853374" h="2458782">
                  <a:moveTo>
                    <a:pt x="0" y="0"/>
                  </a:moveTo>
                  <a:lnTo>
                    <a:pt x="2853374" y="0"/>
                  </a:lnTo>
                  <a:lnTo>
                    <a:pt x="2853374" y="2458782"/>
                  </a:lnTo>
                  <a:lnTo>
                    <a:pt x="0" y="2458782"/>
                  </a:lnTo>
                  <a:lnTo>
                    <a:pt x="0" y="0"/>
                  </a:lnTo>
                  <a:close/>
                </a:path>
              </a:pathLst>
            </a:custGeom>
            <a:blipFill>
              <a:blip r:embed="rId4"/>
              <a:stretch>
                <a:fillRect l="-4416" t="-86909" r="-237239" b="-663464"/>
              </a:stretch>
            </a:blipFill>
          </p:spPr>
        </p:sp>
        <p:sp>
          <p:nvSpPr>
            <p:cNvPr id="10" name="TextBox 10"/>
            <p:cNvSpPr txBox="1"/>
            <p:nvPr/>
          </p:nvSpPr>
          <p:spPr>
            <a:xfrm>
              <a:off x="2878774" y="392653"/>
              <a:ext cx="3242641" cy="871008"/>
            </a:xfrm>
            <a:prstGeom prst="rect">
              <a:avLst/>
            </a:prstGeom>
          </p:spPr>
          <p:txBody>
            <a:bodyPr lIns="0" tIns="0" rIns="0" bIns="0" rtlCol="0" anchor="t">
              <a:spAutoFit/>
            </a:bodyPr>
            <a:lstStyle/>
            <a:p>
              <a:pPr marL="0" lvl="0" indent="0" algn="l">
                <a:lnSpc>
                  <a:spcPts val="5599"/>
                </a:lnSpc>
                <a:spcBef>
                  <a:spcPct val="0"/>
                </a:spcBef>
              </a:pPr>
              <a:r>
                <a:rPr lang="en-US" sz="3999">
                  <a:solidFill>
                    <a:srgbClr val="FFFFFF"/>
                  </a:solidFill>
                  <a:latin typeface="Garet"/>
                  <a:ea typeface="Garet"/>
                  <a:cs typeface="Garet"/>
                  <a:sym typeface="Garet"/>
                </a:rPr>
                <a:t>Gemini</a:t>
              </a:r>
            </a:p>
          </p:txBody>
        </p:sp>
        <p:sp>
          <p:nvSpPr>
            <p:cNvPr id="11" name="TextBox 11"/>
            <p:cNvSpPr txBox="1"/>
            <p:nvPr/>
          </p:nvSpPr>
          <p:spPr>
            <a:xfrm>
              <a:off x="2878774" y="1324660"/>
              <a:ext cx="2578380" cy="484293"/>
            </a:xfrm>
            <a:prstGeom prst="rect">
              <a:avLst/>
            </a:prstGeom>
          </p:spPr>
          <p:txBody>
            <a:bodyPr lIns="0" tIns="0" rIns="0" bIns="0" rtlCol="0" anchor="t">
              <a:spAutoFit/>
            </a:bodyPr>
            <a:lstStyle/>
            <a:p>
              <a:pPr marL="0" lvl="0" indent="0" algn="l">
                <a:lnSpc>
                  <a:spcPts val="3079"/>
                </a:lnSpc>
                <a:spcBef>
                  <a:spcPct val="0"/>
                </a:spcBef>
              </a:pPr>
              <a:r>
                <a:rPr lang="en-US" sz="2199">
                  <a:solidFill>
                    <a:srgbClr val="ACC3EC"/>
                  </a:solidFill>
                  <a:latin typeface="Garet"/>
                  <a:ea typeface="Garet"/>
                  <a:cs typeface="Garet"/>
                  <a:sym typeface="Garet"/>
                </a:rPr>
                <a:t>Google LLC</a:t>
              </a:r>
            </a:p>
          </p:txBody>
        </p:sp>
      </p:grpSp>
      <p:grpSp>
        <p:nvGrpSpPr>
          <p:cNvPr id="12" name="Group 12"/>
          <p:cNvGrpSpPr/>
          <p:nvPr/>
        </p:nvGrpSpPr>
        <p:grpSpPr>
          <a:xfrm>
            <a:off x="12732527" y="5345987"/>
            <a:ext cx="4504661" cy="1844086"/>
            <a:chOff x="0" y="0"/>
            <a:chExt cx="6006214" cy="2458782"/>
          </a:xfrm>
        </p:grpSpPr>
        <p:sp>
          <p:nvSpPr>
            <p:cNvPr id="13" name="Freeform 13"/>
            <p:cNvSpPr/>
            <p:nvPr/>
          </p:nvSpPr>
          <p:spPr>
            <a:xfrm>
              <a:off x="0" y="0"/>
              <a:ext cx="2573073" cy="2458782"/>
            </a:xfrm>
            <a:custGeom>
              <a:avLst/>
              <a:gdLst/>
              <a:ahLst/>
              <a:cxnLst/>
              <a:rect l="l" t="t" r="r" b="b"/>
              <a:pathLst>
                <a:path w="2573073" h="2458782">
                  <a:moveTo>
                    <a:pt x="0" y="0"/>
                  </a:moveTo>
                  <a:lnTo>
                    <a:pt x="2573073" y="0"/>
                  </a:lnTo>
                  <a:lnTo>
                    <a:pt x="2573073" y="2458782"/>
                  </a:lnTo>
                  <a:lnTo>
                    <a:pt x="0" y="2458782"/>
                  </a:lnTo>
                  <a:lnTo>
                    <a:pt x="0" y="0"/>
                  </a:lnTo>
                  <a:close/>
                </a:path>
              </a:pathLst>
            </a:custGeom>
            <a:blipFill>
              <a:blip r:embed="rId5"/>
              <a:stretch>
                <a:fillRect l="-9986" t="-87355" r="-272477" b="-658466"/>
              </a:stretch>
            </a:blipFill>
          </p:spPr>
        </p:sp>
        <p:sp>
          <p:nvSpPr>
            <p:cNvPr id="14" name="TextBox 14"/>
            <p:cNvSpPr txBox="1"/>
            <p:nvPr/>
          </p:nvSpPr>
          <p:spPr>
            <a:xfrm>
              <a:off x="2763573" y="379953"/>
              <a:ext cx="3242641" cy="871008"/>
            </a:xfrm>
            <a:prstGeom prst="rect">
              <a:avLst/>
            </a:prstGeom>
          </p:spPr>
          <p:txBody>
            <a:bodyPr lIns="0" tIns="0" rIns="0" bIns="0" rtlCol="0" anchor="t">
              <a:spAutoFit/>
            </a:bodyPr>
            <a:lstStyle/>
            <a:p>
              <a:pPr marL="0" lvl="0" indent="0" algn="l">
                <a:lnSpc>
                  <a:spcPts val="5599"/>
                </a:lnSpc>
                <a:spcBef>
                  <a:spcPct val="0"/>
                </a:spcBef>
              </a:pPr>
              <a:r>
                <a:rPr lang="en-US" sz="3999">
                  <a:solidFill>
                    <a:srgbClr val="FFFFFF"/>
                  </a:solidFill>
                  <a:latin typeface="Garet"/>
                  <a:ea typeface="Garet"/>
                  <a:cs typeface="Garet"/>
                  <a:sym typeface="Garet"/>
                </a:rPr>
                <a:t>Copilot</a:t>
              </a:r>
            </a:p>
          </p:txBody>
        </p:sp>
        <p:sp>
          <p:nvSpPr>
            <p:cNvPr id="15" name="TextBox 15"/>
            <p:cNvSpPr txBox="1"/>
            <p:nvPr/>
          </p:nvSpPr>
          <p:spPr>
            <a:xfrm>
              <a:off x="2763573" y="1311960"/>
              <a:ext cx="2578380" cy="484293"/>
            </a:xfrm>
            <a:prstGeom prst="rect">
              <a:avLst/>
            </a:prstGeom>
          </p:spPr>
          <p:txBody>
            <a:bodyPr lIns="0" tIns="0" rIns="0" bIns="0" rtlCol="0" anchor="t">
              <a:spAutoFit/>
            </a:bodyPr>
            <a:lstStyle/>
            <a:p>
              <a:pPr marL="0" lvl="0" indent="0" algn="l">
                <a:lnSpc>
                  <a:spcPts val="3079"/>
                </a:lnSpc>
                <a:spcBef>
                  <a:spcPct val="0"/>
                </a:spcBef>
              </a:pPr>
              <a:r>
                <a:rPr lang="en-US" sz="2199">
                  <a:solidFill>
                    <a:srgbClr val="ACC3EC"/>
                  </a:solidFill>
                  <a:latin typeface="Garet"/>
                  <a:ea typeface="Garet"/>
                  <a:cs typeface="Garet"/>
                  <a:sym typeface="Garet"/>
                </a:rPr>
                <a:t>Microsoft</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a:extLst>
            <a:ext uri="{FF2B5EF4-FFF2-40B4-BE49-F238E27FC236}">
              <a16:creationId xmlns:a16="http://schemas.microsoft.com/office/drawing/2014/main" id="{2652FFF2-4E5A-797D-90EF-7D725B59D77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25C00BFF-4964-F3AB-6549-6AB7DD4ED25C}"/>
              </a:ext>
            </a:extLst>
          </p:cNvPr>
          <p:cNvGrpSpPr/>
          <p:nvPr/>
        </p:nvGrpSpPr>
        <p:grpSpPr>
          <a:xfrm>
            <a:off x="4867345" y="3086100"/>
            <a:ext cx="8553310" cy="3596686"/>
            <a:chOff x="0" y="0"/>
            <a:chExt cx="5847249" cy="2458782"/>
          </a:xfrm>
        </p:grpSpPr>
        <p:sp>
          <p:nvSpPr>
            <p:cNvPr id="5" name="Freeform 5">
              <a:extLst>
                <a:ext uri="{FF2B5EF4-FFF2-40B4-BE49-F238E27FC236}">
                  <a16:creationId xmlns:a16="http://schemas.microsoft.com/office/drawing/2014/main" id="{B6F16FC1-DB3C-3A2B-AD4A-D37E5ADDA633}"/>
                </a:ext>
              </a:extLst>
            </p:cNvPr>
            <p:cNvSpPr/>
            <p:nvPr/>
          </p:nvSpPr>
          <p:spPr>
            <a:xfrm>
              <a:off x="0" y="0"/>
              <a:ext cx="2730390" cy="2458782"/>
            </a:xfrm>
            <a:custGeom>
              <a:avLst/>
              <a:gdLst/>
              <a:ahLst/>
              <a:cxnLst/>
              <a:rect l="l" t="t" r="r" b="b"/>
              <a:pathLst>
                <a:path w="2730390" h="2458782">
                  <a:moveTo>
                    <a:pt x="0" y="0"/>
                  </a:moveTo>
                  <a:lnTo>
                    <a:pt x="2730390" y="0"/>
                  </a:lnTo>
                  <a:lnTo>
                    <a:pt x="2730390" y="2458782"/>
                  </a:lnTo>
                  <a:lnTo>
                    <a:pt x="0" y="2458782"/>
                  </a:lnTo>
                  <a:lnTo>
                    <a:pt x="0" y="0"/>
                  </a:lnTo>
                  <a:close/>
                </a:path>
              </a:pathLst>
            </a:custGeom>
            <a:blipFill>
              <a:blip r:embed="rId2"/>
              <a:stretch>
                <a:fillRect l="-7692" t="-83454" r="-246787" b="-660808"/>
              </a:stretch>
            </a:blipFill>
          </p:spPr>
        </p:sp>
        <p:sp>
          <p:nvSpPr>
            <p:cNvPr id="6" name="TextBox 6">
              <a:extLst>
                <a:ext uri="{FF2B5EF4-FFF2-40B4-BE49-F238E27FC236}">
                  <a16:creationId xmlns:a16="http://schemas.microsoft.com/office/drawing/2014/main" id="{201EA041-AFBF-834E-940E-DAF417E3CF72}"/>
                </a:ext>
              </a:extLst>
            </p:cNvPr>
            <p:cNvSpPr txBox="1"/>
            <p:nvPr/>
          </p:nvSpPr>
          <p:spPr>
            <a:xfrm>
              <a:off x="2604608" y="809828"/>
              <a:ext cx="3242641" cy="541789"/>
            </a:xfrm>
            <a:prstGeom prst="rect">
              <a:avLst/>
            </a:prstGeom>
          </p:spPr>
          <p:txBody>
            <a:bodyPr lIns="0" tIns="0" rIns="0" bIns="0" rtlCol="0" anchor="t">
              <a:spAutoFit/>
            </a:bodyPr>
            <a:lstStyle/>
            <a:p>
              <a:pPr marL="0" lvl="0" indent="0" algn="l">
                <a:lnSpc>
                  <a:spcPts val="5599"/>
                </a:lnSpc>
                <a:spcBef>
                  <a:spcPct val="0"/>
                </a:spcBef>
              </a:pPr>
              <a:r>
                <a:rPr lang="en-US" sz="6600">
                  <a:solidFill>
                    <a:srgbClr val="FFFFFF"/>
                  </a:solidFill>
                  <a:latin typeface="Garet"/>
                  <a:ea typeface="Garet"/>
                  <a:cs typeface="Garet"/>
                  <a:sym typeface="Garet"/>
                </a:rPr>
                <a:t>ChatGPT</a:t>
              </a:r>
            </a:p>
          </p:txBody>
        </p:sp>
        <p:sp>
          <p:nvSpPr>
            <p:cNvPr id="7" name="TextBox 7">
              <a:extLst>
                <a:ext uri="{FF2B5EF4-FFF2-40B4-BE49-F238E27FC236}">
                  <a16:creationId xmlns:a16="http://schemas.microsoft.com/office/drawing/2014/main" id="{144F61C4-ED6E-EB75-2466-94127B35E75C}"/>
                </a:ext>
              </a:extLst>
            </p:cNvPr>
            <p:cNvSpPr txBox="1"/>
            <p:nvPr/>
          </p:nvSpPr>
          <p:spPr>
            <a:xfrm>
              <a:off x="2604608" y="1510673"/>
              <a:ext cx="2116273" cy="319551"/>
            </a:xfrm>
            <a:prstGeom prst="rect">
              <a:avLst/>
            </a:prstGeom>
          </p:spPr>
          <p:txBody>
            <a:bodyPr lIns="0" tIns="0" rIns="0" bIns="0" rtlCol="0" anchor="t">
              <a:spAutoFit/>
            </a:bodyPr>
            <a:lstStyle/>
            <a:p>
              <a:pPr marL="0" lvl="0" indent="0" algn="l">
                <a:lnSpc>
                  <a:spcPts val="3079"/>
                </a:lnSpc>
                <a:spcBef>
                  <a:spcPct val="0"/>
                </a:spcBef>
              </a:pPr>
              <a:r>
                <a:rPr lang="en-US" sz="4400">
                  <a:solidFill>
                    <a:srgbClr val="ACC3EC"/>
                  </a:solidFill>
                  <a:latin typeface="Garet"/>
                  <a:ea typeface="Garet"/>
                  <a:cs typeface="Garet"/>
                  <a:sym typeface="Garet"/>
                </a:rPr>
                <a:t>OpenAI</a:t>
              </a:r>
            </a:p>
          </p:txBody>
        </p:sp>
      </p:grpSp>
    </p:spTree>
    <p:extLst>
      <p:ext uri="{BB962C8B-B14F-4D97-AF65-F5344CB8AC3E}">
        <p14:creationId xmlns:p14="http://schemas.microsoft.com/office/powerpoint/2010/main" val="60872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20109" y="2605709"/>
            <a:ext cx="5077990" cy="50779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165946">
            <a:off x="8558360" y="507114"/>
            <a:ext cx="9272857" cy="9092355"/>
            <a:chOff x="0" y="0"/>
            <a:chExt cx="812800" cy="796978"/>
          </a:xfrm>
        </p:grpSpPr>
        <p:sp>
          <p:nvSpPr>
            <p:cNvPr id="6" name="Freeform 6"/>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id="7" name="TextBox 7"/>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911889" y="5417287"/>
            <a:ext cx="9629812" cy="1818800"/>
            <a:chOff x="0" y="0"/>
            <a:chExt cx="2109677" cy="398458"/>
          </a:xfrm>
        </p:grpSpPr>
        <p:sp>
          <p:nvSpPr>
            <p:cNvPr id="15" name="Freeform 15"/>
            <p:cNvSpPr/>
            <p:nvPr/>
          </p:nvSpPr>
          <p:spPr>
            <a:xfrm>
              <a:off x="0" y="0"/>
              <a:ext cx="2109677" cy="398459"/>
            </a:xfrm>
            <a:custGeom>
              <a:avLst/>
              <a:gdLst/>
              <a:ahLst/>
              <a:cxnLst/>
              <a:rect l="l" t="t" r="r" b="b"/>
              <a:pathLst>
                <a:path w="2109677" h="398459">
                  <a:moveTo>
                    <a:pt x="0" y="0"/>
                  </a:moveTo>
                  <a:lnTo>
                    <a:pt x="2109677" y="0"/>
                  </a:lnTo>
                  <a:lnTo>
                    <a:pt x="2109677" y="398459"/>
                  </a:lnTo>
                  <a:lnTo>
                    <a:pt x="0" y="398459"/>
                  </a:lnTo>
                  <a:close/>
                </a:path>
              </a:pathLst>
            </a:custGeom>
            <a:gradFill rotWithShape="1">
              <a:gsLst>
                <a:gs pos="0">
                  <a:srgbClr val="3428BA">
                    <a:alpha val="100000"/>
                  </a:srgbClr>
                </a:gs>
                <a:gs pos="100000">
                  <a:srgbClr val="5FA2DB">
                    <a:alpha val="100000"/>
                  </a:srgbClr>
                </a:gs>
              </a:gsLst>
              <a:lin ang="0"/>
            </a:gradFill>
          </p:spPr>
        </p:sp>
        <p:sp>
          <p:nvSpPr>
            <p:cNvPr id="16" name="TextBox 16"/>
            <p:cNvSpPr txBox="1"/>
            <p:nvPr/>
          </p:nvSpPr>
          <p:spPr>
            <a:xfrm>
              <a:off x="0" y="-38100"/>
              <a:ext cx="2109677" cy="436558"/>
            </a:xfrm>
            <a:prstGeom prst="rect">
              <a:avLst/>
            </a:prstGeom>
          </p:spPr>
          <p:txBody>
            <a:bodyPr lIns="50800" tIns="50800" rIns="50800" bIns="50800" rtlCol="0" anchor="ctr"/>
            <a:lstStyle/>
            <a:p>
              <a:pPr algn="ctr">
                <a:lnSpc>
                  <a:spcPts val="2659"/>
                </a:lnSpc>
              </a:pPr>
              <a:endParaRPr/>
            </a:p>
          </p:txBody>
        </p:sp>
      </p:grpSp>
      <p:grpSp>
        <p:nvGrpSpPr>
          <p:cNvPr id="27" name="Group 26">
            <a:extLst>
              <a:ext uri="{FF2B5EF4-FFF2-40B4-BE49-F238E27FC236}">
                <a16:creationId xmlns:a16="http://schemas.microsoft.com/office/drawing/2014/main" id="{6F983D8E-A1D5-8A03-7F60-584CD4121F4D}"/>
              </a:ext>
            </a:extLst>
          </p:cNvPr>
          <p:cNvGrpSpPr/>
          <p:nvPr/>
        </p:nvGrpSpPr>
        <p:grpSpPr>
          <a:xfrm>
            <a:off x="1612105" y="618442"/>
            <a:ext cx="8226813" cy="1581549"/>
            <a:chOff x="1095704" y="1189619"/>
            <a:chExt cx="8226813" cy="1581549"/>
          </a:xfrm>
        </p:grpSpPr>
        <p:grpSp>
          <p:nvGrpSpPr>
            <p:cNvPr id="17" name="Group 17"/>
            <p:cNvGrpSpPr/>
            <p:nvPr/>
          </p:nvGrpSpPr>
          <p:grpSpPr>
            <a:xfrm>
              <a:off x="1095704" y="1189619"/>
              <a:ext cx="1581549" cy="158154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693209" y="1612729"/>
              <a:ext cx="729980" cy="735328"/>
            </a:xfrm>
            <a:custGeom>
              <a:avLst/>
              <a:gdLst/>
              <a:ahLst/>
              <a:cxnLst/>
              <a:rect l="l" t="t" r="r" b="b"/>
              <a:pathLst>
                <a:path w="729980" h="735328">
                  <a:moveTo>
                    <a:pt x="0" y="0"/>
                  </a:moveTo>
                  <a:lnTo>
                    <a:pt x="729980" y="0"/>
                  </a:lnTo>
                  <a:lnTo>
                    <a:pt x="729980" y="735328"/>
                  </a:lnTo>
                  <a:lnTo>
                    <a:pt x="0" y="735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2782027" y="1732953"/>
              <a:ext cx="6540490" cy="474489"/>
            </a:xfrm>
            <a:prstGeom prst="rect">
              <a:avLst/>
            </a:prstGeom>
          </p:spPr>
          <p:txBody>
            <a:bodyPr wrap="square" lIns="0" tIns="0" rIns="0" bIns="0" rtlCol="0" anchor="t">
              <a:spAutoFit/>
            </a:bodyPr>
            <a:lstStyle/>
            <a:p>
              <a:pPr algn="l">
                <a:lnSpc>
                  <a:spcPts val="3698"/>
                </a:lnSpc>
                <a:spcBef>
                  <a:spcPct val="0"/>
                </a:spcBef>
              </a:pPr>
              <a:r>
                <a:rPr lang="en-US" sz="4400" b="1">
                  <a:solidFill>
                    <a:srgbClr val="3428BA"/>
                  </a:solidFill>
                  <a:latin typeface="Tomorrow" panose="020B0604020202020204" charset="0"/>
                  <a:ea typeface="Canva Sans Bold"/>
                  <a:cs typeface="Canva Sans Bold"/>
                  <a:sym typeface="Canva Sans Bold"/>
                </a:rPr>
                <a:t>Technician Soft Skills</a:t>
              </a:r>
            </a:p>
          </p:txBody>
        </p:sp>
      </p:grpSp>
      <p:sp>
        <p:nvSpPr>
          <p:cNvPr id="24" name="TextBox 24"/>
          <p:cNvSpPr txBox="1"/>
          <p:nvPr/>
        </p:nvSpPr>
        <p:spPr>
          <a:xfrm>
            <a:off x="1614590" y="3565108"/>
            <a:ext cx="5859013" cy="1871474"/>
          </a:xfrm>
          <a:prstGeom prst="rect">
            <a:avLst/>
          </a:prstGeom>
        </p:spPr>
        <p:txBody>
          <a:bodyPr lIns="0" tIns="0" rIns="0" bIns="0" rtlCol="0" anchor="t">
            <a:spAutoFit/>
          </a:bodyPr>
          <a:lstStyle/>
          <a:p>
            <a:pPr algn="l">
              <a:lnSpc>
                <a:spcPts val="16091"/>
              </a:lnSpc>
              <a:spcBef>
                <a:spcPct val="0"/>
              </a:spcBef>
            </a:pPr>
            <a:r>
              <a:rPr lang="en-US" sz="9600">
                <a:solidFill>
                  <a:srgbClr val="3428BA"/>
                </a:solidFill>
                <a:latin typeface="Anton"/>
                <a:ea typeface="Anton"/>
                <a:cs typeface="Anton"/>
                <a:sym typeface="Anton"/>
              </a:rPr>
              <a:t>TRÍ TUỆ</a:t>
            </a:r>
            <a:endParaRPr lang="en-US" sz="11494">
              <a:solidFill>
                <a:srgbClr val="3428BA"/>
              </a:solidFill>
              <a:latin typeface="Anton"/>
              <a:ea typeface="Anton"/>
              <a:cs typeface="Anton"/>
              <a:sym typeface="Anton"/>
            </a:endParaRPr>
          </a:p>
        </p:txBody>
      </p:sp>
      <p:sp>
        <p:nvSpPr>
          <p:cNvPr id="25" name="TextBox 25"/>
          <p:cNvSpPr txBox="1"/>
          <p:nvPr/>
        </p:nvSpPr>
        <p:spPr>
          <a:xfrm>
            <a:off x="1614590" y="5291060"/>
            <a:ext cx="6989220" cy="1871474"/>
          </a:xfrm>
          <a:prstGeom prst="rect">
            <a:avLst/>
          </a:prstGeom>
        </p:spPr>
        <p:txBody>
          <a:bodyPr lIns="0" tIns="0" rIns="0" bIns="0" rtlCol="0" anchor="t">
            <a:spAutoFit/>
          </a:bodyPr>
          <a:lstStyle/>
          <a:p>
            <a:pPr algn="l">
              <a:lnSpc>
                <a:spcPts val="16091"/>
              </a:lnSpc>
              <a:spcBef>
                <a:spcPct val="0"/>
              </a:spcBef>
            </a:pPr>
            <a:r>
              <a:rPr lang="en-US" sz="9600">
                <a:solidFill>
                  <a:srgbClr val="FFFFFF"/>
                </a:solidFill>
                <a:latin typeface="Anton"/>
                <a:ea typeface="Anton"/>
                <a:cs typeface="Anton"/>
                <a:sym typeface="Anton"/>
              </a:rPr>
              <a:t>NHÂN TẠO</a:t>
            </a:r>
          </a:p>
        </p:txBody>
      </p:sp>
      <p:sp>
        <p:nvSpPr>
          <p:cNvPr id="28" name="TextBox 24">
            <a:extLst>
              <a:ext uri="{FF2B5EF4-FFF2-40B4-BE49-F238E27FC236}">
                <a16:creationId xmlns:a16="http://schemas.microsoft.com/office/drawing/2014/main" id="{B8161CE8-5E24-A73A-AE96-286AFBE29573}"/>
              </a:ext>
            </a:extLst>
          </p:cNvPr>
          <p:cNvSpPr txBox="1"/>
          <p:nvPr/>
        </p:nvSpPr>
        <p:spPr>
          <a:xfrm>
            <a:off x="1614590" y="2135196"/>
            <a:ext cx="9536046" cy="1790747"/>
          </a:xfrm>
          <a:prstGeom prst="rect">
            <a:avLst/>
          </a:prstGeom>
        </p:spPr>
        <p:txBody>
          <a:bodyPr wrap="square" lIns="0" tIns="0" rIns="0" bIns="0" rtlCol="0" anchor="t">
            <a:spAutoFit/>
          </a:bodyPr>
          <a:lstStyle/>
          <a:p>
            <a:pPr algn="l">
              <a:lnSpc>
                <a:spcPts val="16091"/>
              </a:lnSpc>
              <a:spcBef>
                <a:spcPct val="0"/>
              </a:spcBef>
            </a:pPr>
            <a:r>
              <a:rPr lang="en-US" sz="6000">
                <a:solidFill>
                  <a:srgbClr val="3428BA"/>
                </a:solidFill>
                <a:latin typeface="Anton"/>
                <a:ea typeface="Anton"/>
                <a:cs typeface="Anton"/>
                <a:sym typeface="Anton"/>
              </a:rPr>
              <a:t>ỨNG DỤNG</a:t>
            </a:r>
            <a:endParaRPr lang="en-US" sz="6600">
              <a:solidFill>
                <a:srgbClr val="3428BA"/>
              </a:solidFill>
              <a:latin typeface="Anton"/>
              <a:ea typeface="Anton"/>
              <a:cs typeface="Anton"/>
              <a:sym typeface="Anton"/>
            </a:endParaRPr>
          </a:p>
        </p:txBody>
      </p:sp>
      <p:sp>
        <p:nvSpPr>
          <p:cNvPr id="29" name="TextBox 24">
            <a:extLst>
              <a:ext uri="{FF2B5EF4-FFF2-40B4-BE49-F238E27FC236}">
                <a16:creationId xmlns:a16="http://schemas.microsoft.com/office/drawing/2014/main" id="{34221D64-CCA5-39FD-E1ED-4B81FE7EC882}"/>
              </a:ext>
            </a:extLst>
          </p:cNvPr>
          <p:cNvSpPr txBox="1"/>
          <p:nvPr/>
        </p:nvSpPr>
        <p:spPr>
          <a:xfrm>
            <a:off x="1568263" y="6498614"/>
            <a:ext cx="11858243" cy="1696555"/>
          </a:xfrm>
          <a:prstGeom prst="rect">
            <a:avLst/>
          </a:prstGeom>
        </p:spPr>
        <p:txBody>
          <a:bodyPr wrap="square" lIns="0" tIns="0" rIns="0" bIns="0" rtlCol="0" anchor="t">
            <a:spAutoFit/>
          </a:bodyPr>
          <a:lstStyle/>
          <a:p>
            <a:pPr algn="l">
              <a:lnSpc>
                <a:spcPts val="16091"/>
              </a:lnSpc>
              <a:spcBef>
                <a:spcPct val="0"/>
              </a:spcBef>
            </a:pPr>
            <a:r>
              <a:rPr lang="en-US" sz="4800">
                <a:solidFill>
                  <a:srgbClr val="3428BA"/>
                </a:solidFill>
                <a:latin typeface="Anton"/>
                <a:ea typeface="Anton"/>
                <a:cs typeface="Anton"/>
                <a:sym typeface="Anton"/>
              </a:rPr>
              <a:t>TRONG CÔNG VIỆC &amp; CUỘC SỐNG</a:t>
            </a:r>
          </a:p>
        </p:txBody>
      </p:sp>
      <p:sp>
        <p:nvSpPr>
          <p:cNvPr id="22" name="TextBox 24">
            <a:extLst>
              <a:ext uri="{FF2B5EF4-FFF2-40B4-BE49-F238E27FC236}">
                <a16:creationId xmlns:a16="http://schemas.microsoft.com/office/drawing/2014/main" id="{1CBCF4CC-FD50-9847-0144-A6714BF1BDF2}"/>
              </a:ext>
            </a:extLst>
          </p:cNvPr>
          <p:cNvSpPr txBox="1"/>
          <p:nvPr/>
        </p:nvSpPr>
        <p:spPr>
          <a:xfrm>
            <a:off x="1568263" y="8521052"/>
            <a:ext cx="11858243" cy="1231106"/>
          </a:xfrm>
          <a:prstGeom prst="rect">
            <a:avLst/>
          </a:prstGeom>
        </p:spPr>
        <p:txBody>
          <a:bodyPr wrap="square" lIns="0" tIns="0" rIns="0" bIns="0" rtlCol="0" anchor="t">
            <a:spAutoFit/>
          </a:bodyPr>
          <a:lstStyle/>
          <a:p>
            <a:pPr algn="l">
              <a:spcBef>
                <a:spcPct val="0"/>
              </a:spcBef>
            </a:pPr>
            <a:r>
              <a:rPr lang="en-US" sz="4000">
                <a:solidFill>
                  <a:srgbClr val="5842FF"/>
                </a:solidFill>
                <a:latin typeface="Anton"/>
                <a:ea typeface="Anton"/>
                <a:cs typeface="Anton"/>
                <a:sym typeface="Anton"/>
              </a:rPr>
              <a:t>Giảng viên: Nguyễn Văn Thanh</a:t>
            </a:r>
            <a:br>
              <a:rPr lang="en-US" sz="4000">
                <a:solidFill>
                  <a:srgbClr val="5842FF"/>
                </a:solidFill>
                <a:latin typeface="Anton"/>
                <a:ea typeface="Anton"/>
                <a:cs typeface="Anton"/>
                <a:sym typeface="Anton"/>
              </a:rPr>
            </a:br>
            <a:r>
              <a:rPr lang="en-US" sz="4000">
                <a:solidFill>
                  <a:srgbClr val="5842FF"/>
                </a:solidFill>
                <a:latin typeface="Anton"/>
                <a:ea typeface="Anton"/>
                <a:cs typeface="Anton"/>
                <a:sym typeface="Anton"/>
              </a:rPr>
              <a:t>Bộ phận:     Test Solution P</a:t>
            </a:r>
          </a:p>
        </p:txBody>
      </p:sp>
      <p:pic>
        <p:nvPicPr>
          <p:cNvPr id="30" name="Phuong's Video - Oct 22, 2024-VEED">
            <a:hlinkClick r:id="" action="ppaction://media"/>
            <a:extLst>
              <a:ext uri="{FF2B5EF4-FFF2-40B4-BE49-F238E27FC236}">
                <a16:creationId xmlns:a16="http://schemas.microsoft.com/office/drawing/2014/main" id="{7D18D01B-5C05-098F-75D0-6D24CF0B31A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0930796" y="1268202"/>
            <a:ext cx="4489536" cy="757017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pic>
        <p:nvPicPr>
          <p:cNvPr id="31" name="Picture 14">
            <a:extLst>
              <a:ext uri="{FF2B5EF4-FFF2-40B4-BE49-F238E27FC236}">
                <a16:creationId xmlns:a16="http://schemas.microsoft.com/office/drawing/2014/main" id="{F8D2F8D7-E123-4E1F-7193-3FBC2B35D92C}"/>
              </a:ext>
            </a:extLst>
          </p:cNvPr>
          <p:cNvPicPr>
            <a:picLocks noChangeAspect="1"/>
          </p:cNvPicPr>
          <p:nvPr/>
        </p:nvPicPr>
        <p:blipFill>
          <a:blip r:embed="rId9"/>
          <a:srcRect/>
          <a:stretch>
            <a:fillRect/>
          </a:stretch>
        </p:blipFill>
        <p:spPr>
          <a:xfrm>
            <a:off x="9464779" y="6896100"/>
            <a:ext cx="1203221" cy="1513485"/>
          </a:xfrm>
          <a:prstGeom prst="rect">
            <a:avLst/>
          </a:prstGeom>
        </p:spPr>
      </p:pic>
      <p:pic>
        <p:nvPicPr>
          <p:cNvPr id="32" name="Picture 14">
            <a:extLst>
              <a:ext uri="{FF2B5EF4-FFF2-40B4-BE49-F238E27FC236}">
                <a16:creationId xmlns:a16="http://schemas.microsoft.com/office/drawing/2014/main" id="{CCA0A0F8-B828-3978-DE0A-C987723F1425}"/>
              </a:ext>
            </a:extLst>
          </p:cNvPr>
          <p:cNvPicPr>
            <a:picLocks noChangeAspect="1"/>
          </p:cNvPicPr>
          <p:nvPr/>
        </p:nvPicPr>
        <p:blipFill>
          <a:blip r:embed="rId9"/>
          <a:srcRect/>
          <a:stretch>
            <a:fillRect/>
          </a:stretch>
        </p:blipFill>
        <p:spPr>
          <a:xfrm>
            <a:off x="15324404" y="592577"/>
            <a:ext cx="1203221" cy="1513485"/>
          </a:xfrm>
          <a:prstGeom prst="rect">
            <a:avLst/>
          </a:prstGeom>
        </p:spPr>
      </p:pic>
      <p:grpSp>
        <p:nvGrpSpPr>
          <p:cNvPr id="8" name="Group 8"/>
          <p:cNvGrpSpPr/>
          <p:nvPr/>
        </p:nvGrpSpPr>
        <p:grpSpPr>
          <a:xfrm rot="-10694109">
            <a:off x="9125957" y="1124174"/>
            <a:ext cx="8014237" cy="7858235"/>
            <a:chOff x="0" y="0"/>
            <a:chExt cx="812800" cy="796978"/>
          </a:xfrm>
        </p:grpSpPr>
        <p:sp>
          <p:nvSpPr>
            <p:cNvPr id="9" name="Freeform 9"/>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id="10" name="TextBox 10"/>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95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a:extLst>
            <a:ext uri="{FF2B5EF4-FFF2-40B4-BE49-F238E27FC236}">
              <a16:creationId xmlns:a16="http://schemas.microsoft.com/office/drawing/2014/main" id="{C804A643-665E-260A-9458-1E87EBC594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3BA828-8C28-0DDA-4F96-D57EA379069F}"/>
              </a:ext>
            </a:extLst>
          </p:cNvPr>
          <p:cNvSpPr/>
          <p:nvPr/>
        </p:nvSpPr>
        <p:spPr>
          <a:xfrm rot="915890">
            <a:off x="14314191" y="472693"/>
            <a:ext cx="3339309" cy="3263930"/>
          </a:xfrm>
          <a:custGeom>
            <a:avLst/>
            <a:gdLst/>
            <a:ahLst/>
            <a:cxnLst/>
            <a:rect l="l" t="t" r="r" b="b"/>
            <a:pathLst>
              <a:path w="3339309" h="3263930">
                <a:moveTo>
                  <a:pt x="0" y="0"/>
                </a:moveTo>
                <a:lnTo>
                  <a:pt x="3339309" y="0"/>
                </a:lnTo>
                <a:lnTo>
                  <a:pt x="3339309" y="3263930"/>
                </a:lnTo>
                <a:lnTo>
                  <a:pt x="0" y="3263930"/>
                </a:lnTo>
                <a:lnTo>
                  <a:pt x="0" y="0"/>
                </a:lnTo>
                <a:close/>
              </a:path>
            </a:pathLst>
          </a:custGeom>
          <a:blipFill>
            <a:blip r:embed="rId2"/>
            <a:stretch>
              <a:fillRect b="-6980"/>
            </a:stretch>
          </a:blipFill>
        </p:spPr>
      </p:sp>
      <p:sp>
        <p:nvSpPr>
          <p:cNvPr id="3" name="TextBox 3">
            <a:extLst>
              <a:ext uri="{FF2B5EF4-FFF2-40B4-BE49-F238E27FC236}">
                <a16:creationId xmlns:a16="http://schemas.microsoft.com/office/drawing/2014/main" id="{9BD08188-7C1F-F3E5-324B-BFF1EBA4A7E0}"/>
              </a:ext>
            </a:extLst>
          </p:cNvPr>
          <p:cNvSpPr txBox="1"/>
          <p:nvPr/>
        </p:nvSpPr>
        <p:spPr>
          <a:xfrm>
            <a:off x="2750783" y="752475"/>
            <a:ext cx="11748299" cy="2718693"/>
          </a:xfrm>
          <a:prstGeom prst="rect">
            <a:avLst/>
          </a:prstGeom>
        </p:spPr>
        <p:txBody>
          <a:bodyPr lIns="0" tIns="0" rIns="0" bIns="0" rtlCol="0" anchor="t">
            <a:spAutoFit/>
          </a:bodyPr>
          <a:lstStyle/>
          <a:p>
            <a:pPr marL="0" lvl="0" indent="0" algn="ctr">
              <a:lnSpc>
                <a:spcPts val="11200"/>
              </a:lnSpc>
              <a:spcBef>
                <a:spcPct val="0"/>
              </a:spcBef>
            </a:pPr>
            <a:r>
              <a:rPr lang="en-US" sz="8000" b="1">
                <a:solidFill>
                  <a:srgbClr val="FFFFFF"/>
                </a:solidFill>
                <a:latin typeface="Tomorrow Bold"/>
                <a:ea typeface="Tomorrow Bold"/>
                <a:cs typeface="Tomorrow Bold"/>
                <a:sym typeface="Tomorrow Bold"/>
              </a:rPr>
              <a:t>Tại sao bạn sử dụng ChatGPT?</a:t>
            </a:r>
          </a:p>
        </p:txBody>
      </p:sp>
      <p:grpSp>
        <p:nvGrpSpPr>
          <p:cNvPr id="4" name="Group 4">
            <a:extLst>
              <a:ext uri="{FF2B5EF4-FFF2-40B4-BE49-F238E27FC236}">
                <a16:creationId xmlns:a16="http://schemas.microsoft.com/office/drawing/2014/main" id="{EF1A6545-7EB6-64DC-8481-CAAFC803316C}"/>
              </a:ext>
            </a:extLst>
          </p:cNvPr>
          <p:cNvGrpSpPr/>
          <p:nvPr/>
        </p:nvGrpSpPr>
        <p:grpSpPr>
          <a:xfrm>
            <a:off x="3886200" y="4838700"/>
            <a:ext cx="8553310" cy="3596686"/>
            <a:chOff x="0" y="0"/>
            <a:chExt cx="5847249" cy="2458782"/>
          </a:xfrm>
        </p:grpSpPr>
        <p:sp>
          <p:nvSpPr>
            <p:cNvPr id="5" name="Freeform 5">
              <a:extLst>
                <a:ext uri="{FF2B5EF4-FFF2-40B4-BE49-F238E27FC236}">
                  <a16:creationId xmlns:a16="http://schemas.microsoft.com/office/drawing/2014/main" id="{C9614D8B-BC65-9C36-3EE6-5ACB24410EB5}"/>
                </a:ext>
              </a:extLst>
            </p:cNvPr>
            <p:cNvSpPr/>
            <p:nvPr/>
          </p:nvSpPr>
          <p:spPr>
            <a:xfrm>
              <a:off x="0" y="0"/>
              <a:ext cx="2730390" cy="2458782"/>
            </a:xfrm>
            <a:custGeom>
              <a:avLst/>
              <a:gdLst/>
              <a:ahLst/>
              <a:cxnLst/>
              <a:rect l="l" t="t" r="r" b="b"/>
              <a:pathLst>
                <a:path w="2730390" h="2458782">
                  <a:moveTo>
                    <a:pt x="0" y="0"/>
                  </a:moveTo>
                  <a:lnTo>
                    <a:pt x="2730390" y="0"/>
                  </a:lnTo>
                  <a:lnTo>
                    <a:pt x="2730390" y="2458782"/>
                  </a:lnTo>
                  <a:lnTo>
                    <a:pt x="0" y="2458782"/>
                  </a:lnTo>
                  <a:lnTo>
                    <a:pt x="0" y="0"/>
                  </a:lnTo>
                  <a:close/>
                </a:path>
              </a:pathLst>
            </a:custGeom>
            <a:blipFill>
              <a:blip r:embed="rId3"/>
              <a:stretch>
                <a:fillRect l="-7692" t="-83454" r="-246787" b="-660808"/>
              </a:stretch>
            </a:blipFill>
          </p:spPr>
        </p:sp>
        <p:sp>
          <p:nvSpPr>
            <p:cNvPr id="6" name="TextBox 6">
              <a:extLst>
                <a:ext uri="{FF2B5EF4-FFF2-40B4-BE49-F238E27FC236}">
                  <a16:creationId xmlns:a16="http://schemas.microsoft.com/office/drawing/2014/main" id="{5351C76C-BA8C-FD90-D6FE-ABC0F1B206C1}"/>
                </a:ext>
              </a:extLst>
            </p:cNvPr>
            <p:cNvSpPr txBox="1"/>
            <p:nvPr/>
          </p:nvSpPr>
          <p:spPr>
            <a:xfrm>
              <a:off x="2604608" y="809828"/>
              <a:ext cx="3242641" cy="541789"/>
            </a:xfrm>
            <a:prstGeom prst="rect">
              <a:avLst/>
            </a:prstGeom>
          </p:spPr>
          <p:txBody>
            <a:bodyPr lIns="0" tIns="0" rIns="0" bIns="0" rtlCol="0" anchor="t">
              <a:spAutoFit/>
            </a:bodyPr>
            <a:lstStyle/>
            <a:p>
              <a:pPr marL="0" lvl="0" indent="0" algn="l">
                <a:lnSpc>
                  <a:spcPts val="5599"/>
                </a:lnSpc>
                <a:spcBef>
                  <a:spcPct val="0"/>
                </a:spcBef>
              </a:pPr>
              <a:r>
                <a:rPr lang="en-US" sz="6600">
                  <a:solidFill>
                    <a:srgbClr val="FFFFFF"/>
                  </a:solidFill>
                  <a:latin typeface="Garet"/>
                  <a:ea typeface="Garet"/>
                  <a:cs typeface="Garet"/>
                  <a:sym typeface="Garet"/>
                </a:rPr>
                <a:t>ChatGPT</a:t>
              </a:r>
            </a:p>
          </p:txBody>
        </p:sp>
        <p:sp>
          <p:nvSpPr>
            <p:cNvPr id="7" name="TextBox 7">
              <a:extLst>
                <a:ext uri="{FF2B5EF4-FFF2-40B4-BE49-F238E27FC236}">
                  <a16:creationId xmlns:a16="http://schemas.microsoft.com/office/drawing/2014/main" id="{F9E0AB31-39E5-F0E5-8ACF-11AA3EBC99BB}"/>
                </a:ext>
              </a:extLst>
            </p:cNvPr>
            <p:cNvSpPr txBox="1"/>
            <p:nvPr/>
          </p:nvSpPr>
          <p:spPr>
            <a:xfrm>
              <a:off x="2604608" y="1510673"/>
              <a:ext cx="2116273" cy="319551"/>
            </a:xfrm>
            <a:prstGeom prst="rect">
              <a:avLst/>
            </a:prstGeom>
          </p:spPr>
          <p:txBody>
            <a:bodyPr lIns="0" tIns="0" rIns="0" bIns="0" rtlCol="0" anchor="t">
              <a:spAutoFit/>
            </a:bodyPr>
            <a:lstStyle/>
            <a:p>
              <a:pPr marL="0" lvl="0" indent="0" algn="l">
                <a:lnSpc>
                  <a:spcPts val="3079"/>
                </a:lnSpc>
                <a:spcBef>
                  <a:spcPct val="0"/>
                </a:spcBef>
              </a:pPr>
              <a:r>
                <a:rPr lang="en-US" sz="4400">
                  <a:solidFill>
                    <a:srgbClr val="ACC3EC"/>
                  </a:solidFill>
                  <a:latin typeface="Garet"/>
                  <a:ea typeface="Garet"/>
                  <a:cs typeface="Garet"/>
                  <a:sym typeface="Garet"/>
                </a:rPr>
                <a:t>OpenAI</a:t>
              </a:r>
            </a:p>
          </p:txBody>
        </p:sp>
      </p:grpSp>
    </p:spTree>
    <p:extLst>
      <p:ext uri="{BB962C8B-B14F-4D97-AF65-F5344CB8AC3E}">
        <p14:creationId xmlns:p14="http://schemas.microsoft.com/office/powerpoint/2010/main" val="1152610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15890">
            <a:off x="9823626" y="1014938"/>
            <a:ext cx="7113382" cy="7438165"/>
          </a:xfrm>
          <a:custGeom>
            <a:avLst/>
            <a:gdLst/>
            <a:ahLst/>
            <a:cxnLst/>
            <a:rect l="l" t="t" r="r" b="b"/>
            <a:pathLst>
              <a:path w="7113382" h="7438165">
                <a:moveTo>
                  <a:pt x="0" y="0"/>
                </a:moveTo>
                <a:lnTo>
                  <a:pt x="7113382" y="0"/>
                </a:lnTo>
                <a:lnTo>
                  <a:pt x="7113382" y="7438165"/>
                </a:lnTo>
                <a:lnTo>
                  <a:pt x="0" y="7438165"/>
                </a:lnTo>
                <a:lnTo>
                  <a:pt x="0" y="0"/>
                </a:lnTo>
                <a:close/>
              </a:path>
            </a:pathLst>
          </a:custGeom>
          <a:blipFill>
            <a:blip r:embed="rId2"/>
            <a:stretch>
              <a:fillRect/>
            </a:stretch>
          </a:blipFill>
        </p:spPr>
      </p:sp>
      <p:sp>
        <p:nvSpPr>
          <p:cNvPr id="3" name="TextBox 3"/>
          <p:cNvSpPr txBox="1"/>
          <p:nvPr/>
        </p:nvSpPr>
        <p:spPr>
          <a:xfrm>
            <a:off x="756302" y="712586"/>
            <a:ext cx="7715641" cy="7499943"/>
          </a:xfrm>
          <a:prstGeom prst="rect">
            <a:avLst/>
          </a:prstGeom>
        </p:spPr>
        <p:txBody>
          <a:bodyPr lIns="0" tIns="0" rIns="0" bIns="0" rtlCol="0" anchor="t">
            <a:spAutoFit/>
          </a:bodyPr>
          <a:lstStyle/>
          <a:p>
            <a:pPr algn="l">
              <a:lnSpc>
                <a:spcPts val="15120"/>
              </a:lnSpc>
            </a:pPr>
            <a:r>
              <a:rPr lang="en-US" sz="8000" b="1">
                <a:solidFill>
                  <a:srgbClr val="3798FF"/>
                </a:solidFill>
                <a:latin typeface="Tomorrow Bold"/>
                <a:ea typeface="Tomorrow Bold"/>
                <a:cs typeface="Tomorrow Bold"/>
                <a:sym typeface="Tomorrow Bold"/>
              </a:rPr>
              <a:t>LÀM THẾ NÀO</a:t>
            </a:r>
          </a:p>
          <a:p>
            <a:pPr algn="l">
              <a:lnSpc>
                <a:spcPts val="15120"/>
              </a:lnSpc>
            </a:pPr>
            <a:r>
              <a:rPr lang="en-US" sz="8000" b="1">
                <a:solidFill>
                  <a:srgbClr val="3798FF"/>
                </a:solidFill>
                <a:latin typeface="Tomorrow Bold"/>
                <a:ea typeface="Tomorrow Bold"/>
                <a:cs typeface="Tomorrow Bold"/>
                <a:sym typeface="Tomorrow Bold"/>
              </a:rPr>
              <a:t>ĐỂ SỬ DỤNG </a:t>
            </a:r>
            <a:r>
              <a:rPr lang="en-US" sz="8000" b="1">
                <a:solidFill>
                  <a:srgbClr val="F2B42D"/>
                </a:solidFill>
                <a:latin typeface="Tomorrow Bold"/>
                <a:ea typeface="Tomorrow Bold"/>
                <a:cs typeface="Tomorrow Bold"/>
                <a:sym typeface="Tomorrow Bold"/>
              </a:rPr>
              <a:t>CHATBOT AI</a:t>
            </a:r>
          </a:p>
          <a:p>
            <a:pPr marL="0" lvl="0" indent="0" algn="l">
              <a:lnSpc>
                <a:spcPts val="15120"/>
              </a:lnSpc>
            </a:pPr>
            <a:r>
              <a:rPr lang="en-US" sz="8000" b="1">
                <a:solidFill>
                  <a:srgbClr val="3798FF"/>
                </a:solidFill>
                <a:latin typeface="Tomorrow Bold"/>
                <a:ea typeface="Tomorrow Bold"/>
                <a:cs typeface="Tomorrow Bold"/>
                <a:sym typeface="Tomorrow Bold"/>
              </a:rPr>
              <a:t>HIỆU QUẢ ?</a:t>
            </a:r>
          </a:p>
        </p:txBody>
      </p:sp>
      <p:sp>
        <p:nvSpPr>
          <p:cNvPr id="4" name="Freeform 4"/>
          <p:cNvSpPr/>
          <p:nvPr/>
        </p:nvSpPr>
        <p:spPr>
          <a:xfrm rot="-1894391">
            <a:off x="8431435" y="6580064"/>
            <a:ext cx="1907686" cy="2070759"/>
          </a:xfrm>
          <a:custGeom>
            <a:avLst/>
            <a:gdLst/>
            <a:ahLst/>
            <a:cxnLst/>
            <a:rect l="l" t="t" r="r" b="b"/>
            <a:pathLst>
              <a:path w="1907686" h="2070759">
                <a:moveTo>
                  <a:pt x="0" y="0"/>
                </a:moveTo>
                <a:lnTo>
                  <a:pt x="1907687" y="0"/>
                </a:lnTo>
                <a:lnTo>
                  <a:pt x="1907687" y="2070758"/>
                </a:lnTo>
                <a:lnTo>
                  <a:pt x="0" y="2070758"/>
                </a:lnTo>
                <a:lnTo>
                  <a:pt x="0" y="0"/>
                </a:lnTo>
                <a:close/>
              </a:path>
            </a:pathLst>
          </a:custGeom>
          <a:blipFill>
            <a:blip r:embed="rId3"/>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572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adFill rotWithShape="1">
              <a:gsLst>
                <a:gs pos="0">
                  <a:srgbClr val="00607B">
                    <a:alpha val="100000"/>
                  </a:srgbClr>
                </a:gs>
                <a:gs pos="50000">
                  <a:srgbClr val="010219">
                    <a:alpha val="100000"/>
                  </a:srgbClr>
                </a:gs>
                <a:gs pos="100000">
                  <a:srgbClr val="000224">
                    <a:alpha val="100000"/>
                  </a:srgbClr>
                </a:gs>
              </a:gsLst>
              <a:lin ang="5400000"/>
            </a:gradFill>
          </p:spPr>
        </p:sp>
      </p:grpSp>
      <p:sp>
        <p:nvSpPr>
          <p:cNvPr id="4" name="Freeform 4"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2"/>
            <a:stretch>
              <a:fillRect/>
            </a:stretch>
          </a:blipFill>
        </p:spPr>
      </p:sp>
      <p:sp>
        <p:nvSpPr>
          <p:cNvPr id="5" name="Freeform 5" descr="preencoded.png"/>
          <p:cNvSpPr/>
          <p:nvPr/>
        </p:nvSpPr>
        <p:spPr>
          <a:xfrm>
            <a:off x="11430000" y="0"/>
            <a:ext cx="6858000" cy="10287446"/>
          </a:xfrm>
          <a:custGeom>
            <a:avLst/>
            <a:gdLst/>
            <a:ahLst/>
            <a:cxnLst/>
            <a:rect l="l" t="t" r="r" b="b"/>
            <a:pathLst>
              <a:path w="6858000" h="10287446">
                <a:moveTo>
                  <a:pt x="0" y="0"/>
                </a:moveTo>
                <a:lnTo>
                  <a:pt x="6858000" y="0"/>
                </a:lnTo>
                <a:lnTo>
                  <a:pt x="6858000" y="10287446"/>
                </a:lnTo>
                <a:lnTo>
                  <a:pt x="0" y="10287446"/>
                </a:lnTo>
                <a:lnTo>
                  <a:pt x="0" y="0"/>
                </a:lnTo>
                <a:close/>
              </a:path>
            </a:pathLst>
          </a:custGeom>
          <a:blipFill>
            <a:blip r:embed="rId3"/>
            <a:stretch>
              <a:fillRect l="-2" r="-2"/>
            </a:stretch>
          </a:blipFill>
        </p:spPr>
      </p:sp>
      <p:sp>
        <p:nvSpPr>
          <p:cNvPr id="6" name="Freeform 6" descr="preencoded.png"/>
          <p:cNvSpPr/>
          <p:nvPr/>
        </p:nvSpPr>
        <p:spPr>
          <a:xfrm>
            <a:off x="910679" y="1870919"/>
            <a:ext cx="1300906" cy="2081510"/>
          </a:xfrm>
          <a:custGeom>
            <a:avLst/>
            <a:gdLst/>
            <a:ahLst/>
            <a:cxnLst/>
            <a:rect l="l" t="t" r="r" b="b"/>
            <a:pathLst>
              <a:path w="1300906" h="2081510">
                <a:moveTo>
                  <a:pt x="0" y="0"/>
                </a:moveTo>
                <a:lnTo>
                  <a:pt x="1300906" y="0"/>
                </a:lnTo>
                <a:lnTo>
                  <a:pt x="1300906" y="2081510"/>
                </a:lnTo>
                <a:lnTo>
                  <a:pt x="0" y="2081510"/>
                </a:lnTo>
                <a:lnTo>
                  <a:pt x="0" y="0"/>
                </a:lnTo>
                <a:close/>
              </a:path>
            </a:pathLst>
          </a:custGeom>
          <a:blipFill>
            <a:blip r:embed="rId4"/>
            <a:stretch>
              <a:fillRect l="-47" r="-47"/>
            </a:stretch>
          </a:blipFill>
        </p:spPr>
      </p:sp>
      <p:sp>
        <p:nvSpPr>
          <p:cNvPr id="7" name="Freeform 7" descr="preencoded.png"/>
          <p:cNvSpPr/>
          <p:nvPr/>
        </p:nvSpPr>
        <p:spPr>
          <a:xfrm>
            <a:off x="910679" y="3952429"/>
            <a:ext cx="1300906" cy="2081510"/>
          </a:xfrm>
          <a:custGeom>
            <a:avLst/>
            <a:gdLst/>
            <a:ahLst/>
            <a:cxnLst/>
            <a:rect l="l" t="t" r="r" b="b"/>
            <a:pathLst>
              <a:path w="1300906" h="2081510">
                <a:moveTo>
                  <a:pt x="0" y="0"/>
                </a:moveTo>
                <a:lnTo>
                  <a:pt x="1300906" y="0"/>
                </a:lnTo>
                <a:lnTo>
                  <a:pt x="1300906" y="2081510"/>
                </a:lnTo>
                <a:lnTo>
                  <a:pt x="0" y="2081510"/>
                </a:lnTo>
                <a:lnTo>
                  <a:pt x="0" y="0"/>
                </a:lnTo>
                <a:close/>
              </a:path>
            </a:pathLst>
          </a:custGeom>
          <a:blipFill>
            <a:blip r:embed="rId5"/>
            <a:stretch>
              <a:fillRect l="-47" r="-47"/>
            </a:stretch>
          </a:blipFill>
        </p:spPr>
      </p:sp>
      <p:sp>
        <p:nvSpPr>
          <p:cNvPr id="8" name="Freeform 8" descr="preencoded.png"/>
          <p:cNvSpPr/>
          <p:nvPr/>
        </p:nvSpPr>
        <p:spPr>
          <a:xfrm>
            <a:off x="910679" y="6033939"/>
            <a:ext cx="1300906" cy="2081510"/>
          </a:xfrm>
          <a:custGeom>
            <a:avLst/>
            <a:gdLst/>
            <a:ahLst/>
            <a:cxnLst/>
            <a:rect l="l" t="t" r="r" b="b"/>
            <a:pathLst>
              <a:path w="1300906" h="2081510">
                <a:moveTo>
                  <a:pt x="0" y="0"/>
                </a:moveTo>
                <a:lnTo>
                  <a:pt x="1300906" y="0"/>
                </a:lnTo>
                <a:lnTo>
                  <a:pt x="1300906" y="2081510"/>
                </a:lnTo>
                <a:lnTo>
                  <a:pt x="0" y="2081510"/>
                </a:lnTo>
                <a:lnTo>
                  <a:pt x="0" y="0"/>
                </a:lnTo>
                <a:close/>
              </a:path>
            </a:pathLst>
          </a:custGeom>
          <a:blipFill>
            <a:blip r:embed="rId6"/>
            <a:stretch>
              <a:fillRect l="-47" r="-47"/>
            </a:stretch>
          </a:blipFill>
        </p:spPr>
      </p:sp>
      <p:sp>
        <p:nvSpPr>
          <p:cNvPr id="9" name="Freeform 9"/>
          <p:cNvSpPr/>
          <p:nvPr/>
        </p:nvSpPr>
        <p:spPr>
          <a:xfrm flipH="1">
            <a:off x="15710370" y="944811"/>
            <a:ext cx="1415276" cy="1186259"/>
          </a:xfrm>
          <a:custGeom>
            <a:avLst/>
            <a:gdLst/>
            <a:ahLst/>
            <a:cxnLst/>
            <a:rect l="l" t="t" r="r" b="b"/>
            <a:pathLst>
              <a:path w="1415276" h="1186259">
                <a:moveTo>
                  <a:pt x="1415277" y="0"/>
                </a:moveTo>
                <a:lnTo>
                  <a:pt x="0" y="0"/>
                </a:lnTo>
                <a:lnTo>
                  <a:pt x="0" y="1186259"/>
                </a:lnTo>
                <a:lnTo>
                  <a:pt x="1415277" y="1186259"/>
                </a:lnTo>
                <a:lnTo>
                  <a:pt x="141527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1484287">
            <a:off x="11844198" y="1753043"/>
            <a:ext cx="756053" cy="756053"/>
          </a:xfrm>
          <a:custGeom>
            <a:avLst/>
            <a:gdLst/>
            <a:ahLst/>
            <a:cxnLst/>
            <a:rect l="l" t="t" r="r" b="b"/>
            <a:pathLst>
              <a:path w="756053" h="756053">
                <a:moveTo>
                  <a:pt x="0" y="0"/>
                </a:moveTo>
                <a:lnTo>
                  <a:pt x="756053" y="0"/>
                </a:lnTo>
                <a:lnTo>
                  <a:pt x="756053" y="756054"/>
                </a:lnTo>
                <a:lnTo>
                  <a:pt x="0" y="7560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flipH="1">
            <a:off x="11808068" y="328977"/>
            <a:ext cx="1927427" cy="1541942"/>
          </a:xfrm>
          <a:custGeom>
            <a:avLst/>
            <a:gdLst/>
            <a:ahLst/>
            <a:cxnLst/>
            <a:rect l="l" t="t" r="r" b="b"/>
            <a:pathLst>
              <a:path w="1927427" h="1541942">
                <a:moveTo>
                  <a:pt x="1927428" y="0"/>
                </a:moveTo>
                <a:lnTo>
                  <a:pt x="0" y="0"/>
                </a:lnTo>
                <a:lnTo>
                  <a:pt x="0" y="1541942"/>
                </a:lnTo>
                <a:lnTo>
                  <a:pt x="1927428" y="1541942"/>
                </a:lnTo>
                <a:lnTo>
                  <a:pt x="1927428"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910679" y="686841"/>
            <a:ext cx="10298688" cy="762000"/>
          </a:xfrm>
          <a:prstGeom prst="rect">
            <a:avLst/>
          </a:prstGeom>
        </p:spPr>
        <p:txBody>
          <a:bodyPr lIns="0" tIns="0" rIns="0" bIns="0" rtlCol="0" anchor="t">
            <a:spAutoFit/>
          </a:bodyPr>
          <a:lstStyle/>
          <a:p>
            <a:pPr algn="l">
              <a:lnSpc>
                <a:spcPts val="6000"/>
              </a:lnSpc>
            </a:pPr>
            <a:r>
              <a:rPr lang="en-US" sz="4812">
                <a:solidFill>
                  <a:srgbClr val="FFFFFF"/>
                </a:solidFill>
                <a:latin typeface="Tomorrow"/>
                <a:ea typeface="Tomorrow"/>
                <a:cs typeface="Tomorrow"/>
                <a:sym typeface="Tomorrow"/>
              </a:rPr>
              <a:t>Để Chatbot AI có thể hỗ trợ tốt nhất</a:t>
            </a:r>
          </a:p>
        </p:txBody>
      </p:sp>
      <p:sp>
        <p:nvSpPr>
          <p:cNvPr id="13" name="TextBox 13"/>
          <p:cNvSpPr txBox="1"/>
          <p:nvPr/>
        </p:nvSpPr>
        <p:spPr>
          <a:xfrm>
            <a:off x="2601814" y="2102495"/>
            <a:ext cx="3061098" cy="390525"/>
          </a:xfrm>
          <a:prstGeom prst="rect">
            <a:avLst/>
          </a:prstGeom>
        </p:spPr>
        <p:txBody>
          <a:bodyPr lIns="0" tIns="0" rIns="0" bIns="0" rtlCol="0" anchor="t">
            <a:spAutoFit/>
          </a:bodyPr>
          <a:lstStyle/>
          <a:p>
            <a:pPr algn="l">
              <a:lnSpc>
                <a:spcPts val="3000"/>
              </a:lnSpc>
            </a:pPr>
            <a:r>
              <a:rPr lang="en-US" sz="2375" b="1">
                <a:solidFill>
                  <a:srgbClr val="F2B42D"/>
                </a:solidFill>
                <a:latin typeface="Tomorrow Bold"/>
                <a:ea typeface="Tomorrow Bold"/>
                <a:cs typeface="Tomorrow Bold"/>
                <a:sym typeface="Tomorrow Bold"/>
              </a:rPr>
              <a:t>Hiểu người dùng</a:t>
            </a:r>
          </a:p>
        </p:txBody>
      </p:sp>
      <p:sp>
        <p:nvSpPr>
          <p:cNvPr id="14" name="TextBox 14"/>
          <p:cNvSpPr txBox="1"/>
          <p:nvPr/>
        </p:nvSpPr>
        <p:spPr>
          <a:xfrm>
            <a:off x="2601814" y="2574429"/>
            <a:ext cx="8607553" cy="396875"/>
          </a:xfrm>
          <a:prstGeom prst="rect">
            <a:avLst/>
          </a:prstGeom>
        </p:spPr>
        <p:txBody>
          <a:bodyPr lIns="0" tIns="0" rIns="0" bIns="0" rtlCol="0" anchor="t">
            <a:spAutoFit/>
          </a:bodyPr>
          <a:lstStyle/>
          <a:p>
            <a:pPr algn="l">
              <a:lnSpc>
                <a:spcPts val="3250"/>
              </a:lnSpc>
            </a:pPr>
            <a:r>
              <a:rPr lang="en-US" sz="2000">
                <a:solidFill>
                  <a:srgbClr val="D9E1FF"/>
                </a:solidFill>
                <a:latin typeface="Tomorrow"/>
                <a:ea typeface="Tomorrow"/>
                <a:cs typeface="Tomorrow"/>
                <a:sym typeface="Tomorrow"/>
              </a:rPr>
              <a:t>Chatbot AI phải HIỂU nhu cầu và mục đích của người dùng.</a:t>
            </a:r>
          </a:p>
        </p:txBody>
      </p:sp>
      <p:sp>
        <p:nvSpPr>
          <p:cNvPr id="15" name="TextBox 15"/>
          <p:cNvSpPr txBox="1"/>
          <p:nvPr/>
        </p:nvSpPr>
        <p:spPr>
          <a:xfrm>
            <a:off x="2601814" y="4184005"/>
            <a:ext cx="4825505" cy="390525"/>
          </a:xfrm>
          <a:prstGeom prst="rect">
            <a:avLst/>
          </a:prstGeom>
        </p:spPr>
        <p:txBody>
          <a:bodyPr lIns="0" tIns="0" rIns="0" bIns="0" rtlCol="0" anchor="t">
            <a:spAutoFit/>
          </a:bodyPr>
          <a:lstStyle/>
          <a:p>
            <a:pPr algn="l">
              <a:lnSpc>
                <a:spcPts val="3000"/>
              </a:lnSpc>
            </a:pPr>
            <a:r>
              <a:rPr lang="en-US" sz="2375" b="1">
                <a:solidFill>
                  <a:srgbClr val="F2B42D"/>
                </a:solidFill>
                <a:latin typeface="Tomorrow Bold"/>
                <a:ea typeface="Tomorrow Bold"/>
                <a:cs typeface="Tomorrow Bold"/>
                <a:sym typeface="Tomorrow Bold"/>
              </a:rPr>
              <a:t>Xác định được nhiệm vụ</a:t>
            </a:r>
          </a:p>
        </p:txBody>
      </p:sp>
      <p:sp>
        <p:nvSpPr>
          <p:cNvPr id="16" name="TextBox 16"/>
          <p:cNvSpPr txBox="1"/>
          <p:nvPr/>
        </p:nvSpPr>
        <p:spPr>
          <a:xfrm>
            <a:off x="2601814" y="4655939"/>
            <a:ext cx="7917507" cy="396875"/>
          </a:xfrm>
          <a:prstGeom prst="rect">
            <a:avLst/>
          </a:prstGeom>
        </p:spPr>
        <p:txBody>
          <a:bodyPr lIns="0" tIns="0" rIns="0" bIns="0" rtlCol="0" anchor="t">
            <a:spAutoFit/>
          </a:bodyPr>
          <a:lstStyle/>
          <a:p>
            <a:pPr algn="l">
              <a:lnSpc>
                <a:spcPts val="3250"/>
              </a:lnSpc>
            </a:pPr>
            <a:r>
              <a:rPr lang="en-US" sz="2000">
                <a:solidFill>
                  <a:srgbClr val="D9E1FF"/>
                </a:solidFill>
                <a:latin typeface="Tomorrow"/>
                <a:ea typeface="Tomorrow"/>
                <a:cs typeface="Tomorrow"/>
                <a:sym typeface="Tomorrow"/>
              </a:rPr>
              <a:t>Chatbot phải XÁC ĐỊNH ĐƯỢC NHIỆM VỤ cần phải làm</a:t>
            </a:r>
          </a:p>
        </p:txBody>
      </p:sp>
      <p:sp>
        <p:nvSpPr>
          <p:cNvPr id="17" name="TextBox 17"/>
          <p:cNvSpPr txBox="1"/>
          <p:nvPr/>
        </p:nvSpPr>
        <p:spPr>
          <a:xfrm>
            <a:off x="2601814" y="6233914"/>
            <a:ext cx="4563800" cy="390525"/>
          </a:xfrm>
          <a:prstGeom prst="rect">
            <a:avLst/>
          </a:prstGeom>
        </p:spPr>
        <p:txBody>
          <a:bodyPr lIns="0" tIns="0" rIns="0" bIns="0" rtlCol="0" anchor="t">
            <a:spAutoFit/>
          </a:bodyPr>
          <a:lstStyle/>
          <a:p>
            <a:pPr algn="l">
              <a:lnSpc>
                <a:spcPts val="3000"/>
              </a:lnSpc>
            </a:pPr>
            <a:r>
              <a:rPr lang="en-US" sz="2375" b="1">
                <a:solidFill>
                  <a:srgbClr val="F2B42D"/>
                </a:solidFill>
                <a:latin typeface="Tomorrow Bold"/>
                <a:ea typeface="Tomorrow Bold"/>
                <a:cs typeface="Tomorrow Bold"/>
                <a:sym typeface="Tomorrow Bold"/>
              </a:rPr>
              <a:t>Cá nhân hóa</a:t>
            </a:r>
          </a:p>
        </p:txBody>
      </p:sp>
      <p:sp>
        <p:nvSpPr>
          <p:cNvPr id="18" name="TextBox 18"/>
          <p:cNvSpPr txBox="1"/>
          <p:nvPr/>
        </p:nvSpPr>
        <p:spPr>
          <a:xfrm>
            <a:off x="2601814" y="6705848"/>
            <a:ext cx="7917507" cy="806450"/>
          </a:xfrm>
          <a:prstGeom prst="rect">
            <a:avLst/>
          </a:prstGeom>
        </p:spPr>
        <p:txBody>
          <a:bodyPr lIns="0" tIns="0" rIns="0" bIns="0" rtlCol="0" anchor="t">
            <a:spAutoFit/>
          </a:bodyPr>
          <a:lstStyle/>
          <a:p>
            <a:pPr algn="l">
              <a:lnSpc>
                <a:spcPts val="3250"/>
              </a:lnSpc>
            </a:pPr>
            <a:r>
              <a:rPr lang="en-US" sz="2000">
                <a:solidFill>
                  <a:srgbClr val="D9E1FF"/>
                </a:solidFill>
                <a:latin typeface="Tomorrow"/>
                <a:ea typeface="Tomorrow"/>
                <a:cs typeface="Tomorrow"/>
                <a:sym typeface="Tomorrow"/>
              </a:rPr>
              <a:t>Chatbot sẽ hỗ trợ tốt nhất nếu như được “HỌC” để cá nhân hóa theo người dùng</a:t>
            </a:r>
          </a:p>
        </p:txBody>
      </p:sp>
      <p:sp>
        <p:nvSpPr>
          <p:cNvPr id="19" name="TextBox 19"/>
          <p:cNvSpPr txBox="1"/>
          <p:nvPr/>
        </p:nvSpPr>
        <p:spPr>
          <a:xfrm>
            <a:off x="923319" y="8477250"/>
            <a:ext cx="10286048" cy="1209675"/>
          </a:xfrm>
          <a:prstGeom prst="rect">
            <a:avLst/>
          </a:prstGeom>
        </p:spPr>
        <p:txBody>
          <a:bodyPr lIns="0" tIns="0" rIns="0" bIns="0" rtlCol="0" anchor="t">
            <a:spAutoFit/>
          </a:bodyPr>
          <a:lstStyle/>
          <a:p>
            <a:pPr algn="ctr">
              <a:lnSpc>
                <a:spcPts val="4875"/>
              </a:lnSpc>
            </a:pPr>
            <a:r>
              <a:rPr lang="en-US" sz="3000">
                <a:solidFill>
                  <a:srgbClr val="D9E1FF"/>
                </a:solidFill>
                <a:latin typeface="Tomorrow"/>
                <a:ea typeface="Tomorrow"/>
                <a:cs typeface="Tomorrow"/>
                <a:sym typeface="Tomorrow"/>
              </a:rPr>
              <a:t>CHÌA KHÓA CHÍNH LÀ </a:t>
            </a:r>
          </a:p>
          <a:p>
            <a:pPr algn="ctr">
              <a:lnSpc>
                <a:spcPts val="4875"/>
              </a:lnSpc>
            </a:pPr>
            <a:r>
              <a:rPr lang="en-US" sz="3000">
                <a:solidFill>
                  <a:srgbClr val="D9E1FF"/>
                </a:solidFill>
                <a:latin typeface="Tomorrow"/>
                <a:ea typeface="Tomorrow"/>
                <a:cs typeface="Tomorrow"/>
                <a:sym typeface="Tomorrow"/>
              </a:rPr>
              <a:t>CÁCH </a:t>
            </a:r>
            <a:r>
              <a:rPr lang="en-US" sz="3000" b="1">
                <a:solidFill>
                  <a:srgbClr val="F2B42D"/>
                </a:solidFill>
                <a:latin typeface="Tomorrow Bold"/>
                <a:ea typeface="Tomorrow Bold"/>
                <a:cs typeface="Tomorrow Bold"/>
                <a:sym typeface="Tomorrow Bold"/>
              </a:rPr>
              <a:t>GIAO TIẾP HIỆU QUẢ</a:t>
            </a:r>
            <a:r>
              <a:rPr lang="en-US" sz="3000">
                <a:solidFill>
                  <a:srgbClr val="D9E1FF"/>
                </a:solidFill>
                <a:latin typeface="Tomorrow"/>
                <a:ea typeface="Tomorrow"/>
                <a:cs typeface="Tomorrow"/>
                <a:sym typeface="Tomorrow"/>
              </a:rPr>
              <a:t> VỚI CHATBOT</a:t>
            </a:r>
          </a:p>
        </p:txBody>
      </p:sp>
      <p:sp>
        <p:nvSpPr>
          <p:cNvPr id="20" name="TextBox 20"/>
          <p:cNvSpPr txBox="1"/>
          <p:nvPr/>
        </p:nvSpPr>
        <p:spPr>
          <a:xfrm>
            <a:off x="15902981" y="1063079"/>
            <a:ext cx="1030054" cy="619125"/>
          </a:xfrm>
          <a:prstGeom prst="rect">
            <a:avLst/>
          </a:prstGeom>
        </p:spPr>
        <p:txBody>
          <a:bodyPr lIns="0" tIns="0" rIns="0" bIns="0" rtlCol="0" anchor="t">
            <a:spAutoFit/>
          </a:bodyPr>
          <a:lstStyle/>
          <a:p>
            <a:pPr algn="l">
              <a:lnSpc>
                <a:spcPts val="2400"/>
              </a:lnSpc>
            </a:pPr>
            <a:r>
              <a:rPr lang="en-US" sz="2000">
                <a:solidFill>
                  <a:srgbClr val="F2B42D"/>
                </a:solidFill>
                <a:latin typeface="Tomorrow"/>
                <a:ea typeface="Tomorrow"/>
                <a:cs typeface="Tomorrow"/>
                <a:sym typeface="Tomorrow"/>
              </a:rPr>
              <a:t>Yes sir, </a:t>
            </a:r>
          </a:p>
          <a:p>
            <a:pPr algn="l">
              <a:lnSpc>
                <a:spcPts val="2400"/>
              </a:lnSpc>
            </a:pPr>
            <a:r>
              <a:rPr lang="en-US" sz="2000">
                <a:solidFill>
                  <a:srgbClr val="F2B42D"/>
                </a:solidFill>
                <a:latin typeface="Tomorrow"/>
                <a:ea typeface="Tomorrow"/>
                <a:cs typeface="Tomorrow"/>
                <a:sym typeface="Tomorrow"/>
              </a:rPr>
              <a:t>i got it</a:t>
            </a:r>
          </a:p>
        </p:txBody>
      </p:sp>
      <p:sp>
        <p:nvSpPr>
          <p:cNvPr id="21" name="TextBox 21"/>
          <p:cNvSpPr txBox="1"/>
          <p:nvPr/>
        </p:nvSpPr>
        <p:spPr>
          <a:xfrm>
            <a:off x="12043789" y="640011"/>
            <a:ext cx="1691707" cy="527050"/>
          </a:xfrm>
          <a:prstGeom prst="rect">
            <a:avLst/>
          </a:prstGeom>
        </p:spPr>
        <p:txBody>
          <a:bodyPr lIns="0" tIns="0" rIns="0" bIns="0" rtlCol="0" anchor="t">
            <a:spAutoFit/>
          </a:bodyPr>
          <a:lstStyle/>
          <a:p>
            <a:pPr algn="l">
              <a:lnSpc>
                <a:spcPts val="2000"/>
              </a:lnSpc>
            </a:pPr>
            <a:r>
              <a:rPr lang="en-US" sz="2000">
                <a:solidFill>
                  <a:srgbClr val="A602B2"/>
                </a:solidFill>
                <a:latin typeface="Tomorrow"/>
                <a:ea typeface="Tomorrow"/>
                <a:cs typeface="Tomorrow"/>
                <a:sym typeface="Tomorrow"/>
              </a:rPr>
              <a:t>Please make plan for “A”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solidFill>
          </p:spPr>
        </p:sp>
      </p:grpSp>
      <p:grpSp>
        <p:nvGrpSpPr>
          <p:cNvPr id="4" name="Group 4"/>
          <p:cNvGrpSpPr/>
          <p:nvPr/>
        </p:nvGrpSpPr>
        <p:grpSpPr>
          <a:xfrm>
            <a:off x="0" y="-8572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adFill rotWithShape="1">
              <a:gsLst>
                <a:gs pos="0">
                  <a:srgbClr val="00607B">
                    <a:alpha val="100000"/>
                  </a:srgbClr>
                </a:gs>
                <a:gs pos="50000">
                  <a:srgbClr val="010219">
                    <a:alpha val="100000"/>
                  </a:srgbClr>
                </a:gs>
                <a:gs pos="100000">
                  <a:srgbClr val="000224">
                    <a:alpha val="100000"/>
                  </a:srgbClr>
                </a:gs>
              </a:gsLst>
              <a:lin ang="5400000"/>
            </a:gradFill>
          </p:spPr>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8" name="TextBox 8"/>
          <p:cNvSpPr txBox="1"/>
          <p:nvPr/>
        </p:nvSpPr>
        <p:spPr>
          <a:xfrm>
            <a:off x="1028700" y="3093782"/>
            <a:ext cx="10287226" cy="2625136"/>
          </a:xfrm>
          <a:prstGeom prst="rect">
            <a:avLst/>
          </a:prstGeom>
        </p:spPr>
        <p:txBody>
          <a:bodyPr lIns="0" tIns="0" rIns="0" bIns="0" rtlCol="0" anchor="t">
            <a:spAutoFit/>
          </a:bodyPr>
          <a:lstStyle/>
          <a:p>
            <a:pPr algn="l">
              <a:lnSpc>
                <a:spcPts val="10424"/>
              </a:lnSpc>
            </a:pPr>
            <a:r>
              <a:rPr lang="en-US" sz="8360" b="1" spc="-250">
                <a:solidFill>
                  <a:srgbClr val="FFFFFF"/>
                </a:solidFill>
                <a:latin typeface="Tomorrow Bold"/>
                <a:ea typeface="Tomorrow Bold"/>
                <a:cs typeface="Tomorrow Bold"/>
                <a:sym typeface="Tomorrow Bold"/>
              </a:rPr>
              <a:t>PROMPT </a:t>
            </a:r>
          </a:p>
          <a:p>
            <a:pPr algn="l">
              <a:lnSpc>
                <a:spcPts val="10426"/>
              </a:lnSpc>
            </a:pPr>
            <a:r>
              <a:rPr lang="en-US" sz="8360" b="1" spc="-251">
                <a:solidFill>
                  <a:srgbClr val="FFFFFF"/>
                </a:solidFill>
                <a:latin typeface="Tomorrow Bold"/>
                <a:ea typeface="Tomorrow Bold"/>
                <a:cs typeface="Tomorrow Bold"/>
                <a:sym typeface="Tomorrow Bold"/>
              </a:rPr>
              <a:t>Công cụ giao tiếp?</a:t>
            </a:r>
          </a:p>
        </p:txBody>
      </p:sp>
      <p:sp>
        <p:nvSpPr>
          <p:cNvPr id="9" name="Freeform 9"/>
          <p:cNvSpPr/>
          <p:nvPr/>
        </p:nvSpPr>
        <p:spPr>
          <a:xfrm>
            <a:off x="13201650" y="283547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2479288" y="4392063"/>
            <a:ext cx="5559524" cy="952500"/>
          </a:xfrm>
          <a:prstGeom prst="rect">
            <a:avLst/>
          </a:prstGeom>
        </p:spPr>
        <p:txBody>
          <a:bodyPr lIns="0" tIns="0" rIns="0" bIns="0" rtlCol="0" anchor="t">
            <a:spAutoFit/>
          </a:bodyPr>
          <a:lstStyle/>
          <a:p>
            <a:pPr algn="ctr">
              <a:lnSpc>
                <a:spcPts val="7500"/>
              </a:lnSpc>
            </a:pPr>
            <a:r>
              <a:rPr lang="en-US" sz="6000" spc="-182">
                <a:solidFill>
                  <a:srgbClr val="000000"/>
                </a:solidFill>
                <a:latin typeface="Anton"/>
                <a:ea typeface="Anton"/>
                <a:cs typeface="Anton"/>
                <a:sym typeface="Anton"/>
              </a:rPr>
              <a:t>PROMPT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solidFill>
          </p:spPr>
        </p:sp>
      </p:grpSp>
      <p:grpSp>
        <p:nvGrpSpPr>
          <p:cNvPr id="4" name="Group 4"/>
          <p:cNvGrpSpPr/>
          <p:nvPr/>
        </p:nvGrpSpPr>
        <p:grpSpPr>
          <a:xfrm>
            <a:off x="0" y="-8572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adFill rotWithShape="1">
              <a:gsLst>
                <a:gs pos="0">
                  <a:srgbClr val="00607B">
                    <a:alpha val="100000"/>
                  </a:srgbClr>
                </a:gs>
                <a:gs pos="50000">
                  <a:srgbClr val="010219">
                    <a:alpha val="100000"/>
                  </a:srgbClr>
                </a:gs>
                <a:gs pos="100000">
                  <a:srgbClr val="000224">
                    <a:alpha val="100000"/>
                  </a:srgbClr>
                </a:gs>
              </a:gsLst>
              <a:lin ang="5400000"/>
            </a:gradFill>
          </p:spPr>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8" name="TextBox 8"/>
          <p:cNvSpPr txBox="1"/>
          <p:nvPr/>
        </p:nvSpPr>
        <p:spPr>
          <a:xfrm>
            <a:off x="1028700" y="2172334"/>
            <a:ext cx="11053228" cy="1888160"/>
          </a:xfrm>
          <a:prstGeom prst="rect">
            <a:avLst/>
          </a:prstGeom>
        </p:spPr>
        <p:txBody>
          <a:bodyPr lIns="0" tIns="0" rIns="0" bIns="0" rtlCol="0" anchor="t">
            <a:spAutoFit/>
          </a:bodyPr>
          <a:lstStyle/>
          <a:p>
            <a:pPr algn="l">
              <a:lnSpc>
                <a:spcPts val="7482"/>
              </a:lnSpc>
            </a:pPr>
            <a:r>
              <a:rPr lang="en-US" sz="6000" b="1" spc="-180">
                <a:solidFill>
                  <a:srgbClr val="FFFFFF"/>
                </a:solidFill>
                <a:latin typeface="Tomorrow Bold"/>
                <a:ea typeface="Tomorrow Bold"/>
                <a:cs typeface="Tomorrow Bold"/>
                <a:sym typeface="Tomorrow Bold"/>
              </a:rPr>
              <a:t>PROMPT </a:t>
            </a:r>
          </a:p>
          <a:p>
            <a:pPr algn="l">
              <a:lnSpc>
                <a:spcPts val="7483"/>
              </a:lnSpc>
            </a:pPr>
            <a:r>
              <a:rPr lang="en-US" sz="6000" b="1" spc="-180">
                <a:solidFill>
                  <a:srgbClr val="FFFFFF"/>
                </a:solidFill>
                <a:latin typeface="Tomorrow Bold"/>
                <a:ea typeface="Tomorrow Bold"/>
                <a:cs typeface="Tomorrow Bold"/>
                <a:sym typeface="Tomorrow Bold"/>
              </a:rPr>
              <a:t>Công cụ giao tiếp?</a:t>
            </a:r>
          </a:p>
        </p:txBody>
      </p:sp>
      <p:sp>
        <p:nvSpPr>
          <p:cNvPr id="9" name="TextBox 9"/>
          <p:cNvSpPr txBox="1"/>
          <p:nvPr/>
        </p:nvSpPr>
        <p:spPr>
          <a:xfrm>
            <a:off x="1028700" y="4474726"/>
            <a:ext cx="9774976" cy="1625374"/>
          </a:xfrm>
          <a:prstGeom prst="rect">
            <a:avLst/>
          </a:prstGeom>
        </p:spPr>
        <p:txBody>
          <a:bodyPr lIns="0" tIns="0" rIns="0" bIns="0" rtlCol="0" anchor="t">
            <a:spAutoFit/>
          </a:bodyPr>
          <a:lstStyle/>
          <a:p>
            <a:pPr algn="l">
              <a:lnSpc>
                <a:spcPts val="4376"/>
              </a:lnSpc>
            </a:pPr>
            <a:r>
              <a:rPr lang="en-US" sz="2687" spc="-55">
                <a:solidFill>
                  <a:srgbClr val="E5E0DF"/>
                </a:solidFill>
                <a:latin typeface="Tomorrow"/>
                <a:ea typeface="Tomorrow"/>
                <a:cs typeface="Tomorrow"/>
                <a:sym typeface="Tomorrow"/>
              </a:rPr>
              <a:t>"Prompt là một câu hỏi, yêu cầu hoặc hướng dẫn mà chúng ta đưa ra cho Chatbot AI để yêu cầu nó thực hiện một nhiệm vụ nào đó."</a:t>
            </a:r>
          </a:p>
        </p:txBody>
      </p:sp>
      <p:sp>
        <p:nvSpPr>
          <p:cNvPr id="10" name="Freeform 10"/>
          <p:cNvSpPr/>
          <p:nvPr/>
        </p:nvSpPr>
        <p:spPr>
          <a:xfrm>
            <a:off x="13201650" y="283547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2479288" y="4392063"/>
            <a:ext cx="5559524" cy="952500"/>
          </a:xfrm>
          <a:prstGeom prst="rect">
            <a:avLst/>
          </a:prstGeom>
        </p:spPr>
        <p:txBody>
          <a:bodyPr lIns="0" tIns="0" rIns="0" bIns="0" rtlCol="0" anchor="t">
            <a:spAutoFit/>
          </a:bodyPr>
          <a:lstStyle/>
          <a:p>
            <a:pPr algn="ctr">
              <a:lnSpc>
                <a:spcPts val="7500"/>
              </a:lnSpc>
            </a:pPr>
            <a:r>
              <a:rPr lang="en-US" sz="6000" spc="-182">
                <a:solidFill>
                  <a:srgbClr val="000000"/>
                </a:solidFill>
                <a:latin typeface="Anton"/>
                <a:ea typeface="Anton"/>
                <a:cs typeface="Anton"/>
                <a:sym typeface="Anton"/>
              </a:rPr>
              <a:t>PROMPT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solidFill>
          </p:spPr>
        </p:sp>
      </p:grpSp>
      <p:grpSp>
        <p:nvGrpSpPr>
          <p:cNvPr id="4" name="Group 4"/>
          <p:cNvGrpSpPr/>
          <p:nvPr/>
        </p:nvGrpSpPr>
        <p:grpSpPr>
          <a:xfrm>
            <a:off x="-28575" y="-8572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adFill rotWithShape="1">
              <a:gsLst>
                <a:gs pos="0">
                  <a:srgbClr val="00607B">
                    <a:alpha val="100000"/>
                  </a:srgbClr>
                </a:gs>
                <a:gs pos="50000">
                  <a:srgbClr val="010219">
                    <a:alpha val="100000"/>
                  </a:srgbClr>
                </a:gs>
                <a:gs pos="100000">
                  <a:srgbClr val="000224">
                    <a:alpha val="100000"/>
                  </a:srgbClr>
                </a:gs>
              </a:gsLst>
              <a:lin ang="5400000"/>
            </a:gradFill>
          </p:spPr>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8" name="TextBox 8"/>
          <p:cNvSpPr txBox="1"/>
          <p:nvPr/>
        </p:nvSpPr>
        <p:spPr>
          <a:xfrm>
            <a:off x="1028700" y="2436543"/>
            <a:ext cx="11053228" cy="1888160"/>
          </a:xfrm>
          <a:prstGeom prst="rect">
            <a:avLst/>
          </a:prstGeom>
        </p:spPr>
        <p:txBody>
          <a:bodyPr lIns="0" tIns="0" rIns="0" bIns="0" rtlCol="0" anchor="t">
            <a:spAutoFit/>
          </a:bodyPr>
          <a:lstStyle/>
          <a:p>
            <a:pPr algn="l">
              <a:lnSpc>
                <a:spcPts val="7482"/>
              </a:lnSpc>
            </a:pPr>
            <a:r>
              <a:rPr lang="en-US" sz="6000" b="1" spc="-180">
                <a:solidFill>
                  <a:srgbClr val="FFFFFF"/>
                </a:solidFill>
                <a:latin typeface="Tomorrow Bold"/>
                <a:ea typeface="Tomorrow Bold"/>
                <a:cs typeface="Tomorrow Bold"/>
                <a:sym typeface="Tomorrow Bold"/>
              </a:rPr>
              <a:t>PROMPT </a:t>
            </a:r>
          </a:p>
          <a:p>
            <a:pPr algn="l">
              <a:lnSpc>
                <a:spcPts val="7483"/>
              </a:lnSpc>
            </a:pPr>
            <a:r>
              <a:rPr lang="en-US" sz="6000" b="1" spc="-180">
                <a:solidFill>
                  <a:srgbClr val="FFFFFF"/>
                </a:solidFill>
                <a:latin typeface="Tomorrow Bold"/>
                <a:ea typeface="Tomorrow Bold"/>
                <a:cs typeface="Tomorrow Bold"/>
                <a:sym typeface="Tomorrow Bold"/>
              </a:rPr>
              <a:t>Công cụ giao tiếp?</a:t>
            </a:r>
          </a:p>
        </p:txBody>
      </p:sp>
      <p:sp>
        <p:nvSpPr>
          <p:cNvPr id="9" name="TextBox 9"/>
          <p:cNvSpPr txBox="1"/>
          <p:nvPr/>
        </p:nvSpPr>
        <p:spPr>
          <a:xfrm>
            <a:off x="1028700" y="5124450"/>
            <a:ext cx="9716348" cy="1287462"/>
          </a:xfrm>
          <a:prstGeom prst="rect">
            <a:avLst/>
          </a:prstGeom>
        </p:spPr>
        <p:txBody>
          <a:bodyPr lIns="0" tIns="0" rIns="0" bIns="0" rtlCol="0" anchor="t">
            <a:spAutoFit/>
          </a:bodyPr>
          <a:lstStyle/>
          <a:p>
            <a:pPr algn="just">
              <a:lnSpc>
                <a:spcPts val="3437"/>
              </a:lnSpc>
              <a:spcBef>
                <a:spcPct val="0"/>
              </a:spcBef>
            </a:pPr>
            <a:r>
              <a:rPr lang="en-US" sz="2750" spc="-83">
                <a:solidFill>
                  <a:srgbClr val="F2B42D"/>
                </a:solidFill>
                <a:latin typeface="Tomorrow"/>
                <a:ea typeface="Tomorrow"/>
                <a:cs typeface="Tomorrow"/>
                <a:sym typeface="Tomorrow"/>
              </a:rPr>
              <a:t>Hãy tưởng tượng Prompt giống như một câu hỏi hoặc yêu cầu bạn đưa ra và Chatbot AI sẽ cố gắng trả lời hoặc thực hiện theo yêu cầu đó một cách tốt nhất có thể.</a:t>
            </a:r>
          </a:p>
        </p:txBody>
      </p:sp>
      <p:sp>
        <p:nvSpPr>
          <p:cNvPr id="10" name="Freeform 10"/>
          <p:cNvSpPr/>
          <p:nvPr/>
        </p:nvSpPr>
        <p:spPr>
          <a:xfrm>
            <a:off x="13201650" y="283547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2479288" y="4392063"/>
            <a:ext cx="5559524" cy="952500"/>
          </a:xfrm>
          <a:prstGeom prst="rect">
            <a:avLst/>
          </a:prstGeom>
        </p:spPr>
        <p:txBody>
          <a:bodyPr lIns="0" tIns="0" rIns="0" bIns="0" rtlCol="0" anchor="t">
            <a:spAutoFit/>
          </a:bodyPr>
          <a:lstStyle/>
          <a:p>
            <a:pPr algn="ctr">
              <a:lnSpc>
                <a:spcPts val="7500"/>
              </a:lnSpc>
            </a:pPr>
            <a:r>
              <a:rPr lang="en-US" sz="6000" spc="-182">
                <a:solidFill>
                  <a:srgbClr val="000000"/>
                </a:solidFill>
                <a:latin typeface="Anton"/>
                <a:ea typeface="Anton"/>
                <a:cs typeface="Anton"/>
                <a:sym typeface="Anton"/>
              </a:rPr>
              <a:t>PROMPT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adFill rotWithShape="1">
              <a:gsLst>
                <a:gs pos="0">
                  <a:srgbClr val="00607B">
                    <a:alpha val="100000"/>
                  </a:srgbClr>
                </a:gs>
                <a:gs pos="50000">
                  <a:srgbClr val="010219">
                    <a:alpha val="100000"/>
                  </a:srgbClr>
                </a:gs>
                <a:gs pos="100000">
                  <a:srgbClr val="000224">
                    <a:alpha val="100000"/>
                  </a:srgbClr>
                </a:gs>
              </a:gsLst>
              <a:lin ang="5400000"/>
            </a:gradFill>
          </p:spPr>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8" name="Group 8"/>
          <p:cNvGrpSpPr/>
          <p:nvPr/>
        </p:nvGrpSpPr>
        <p:grpSpPr>
          <a:xfrm>
            <a:off x="1500225" y="3922421"/>
            <a:ext cx="808852" cy="808852"/>
            <a:chOff x="0" y="0"/>
            <a:chExt cx="863203" cy="863203"/>
          </a:xfrm>
        </p:grpSpPr>
        <p:sp>
          <p:nvSpPr>
            <p:cNvPr id="9" name="Freeform 9"/>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110080"/>
            </a:solidFill>
          </p:spPr>
        </p:sp>
        <p:sp>
          <p:nvSpPr>
            <p:cNvPr id="10" name="Freeform 10"/>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2A1999"/>
            </a:solidFill>
          </p:spPr>
        </p:sp>
      </p:grpSp>
      <p:grpSp>
        <p:nvGrpSpPr>
          <p:cNvPr id="11" name="Group 11"/>
          <p:cNvGrpSpPr/>
          <p:nvPr/>
        </p:nvGrpSpPr>
        <p:grpSpPr>
          <a:xfrm>
            <a:off x="1500225" y="6511874"/>
            <a:ext cx="808852" cy="808852"/>
            <a:chOff x="0" y="0"/>
            <a:chExt cx="863203" cy="863203"/>
          </a:xfrm>
        </p:grpSpPr>
        <p:sp>
          <p:nvSpPr>
            <p:cNvPr id="12" name="Freeform 12"/>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110080"/>
            </a:solidFill>
          </p:spPr>
        </p:sp>
        <p:sp>
          <p:nvSpPr>
            <p:cNvPr id="13" name="Freeform 13"/>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2A1999"/>
            </a:solidFill>
          </p:spPr>
        </p:sp>
      </p:grpSp>
      <p:sp>
        <p:nvSpPr>
          <p:cNvPr id="14" name="Freeform 14"/>
          <p:cNvSpPr/>
          <p:nvPr/>
        </p:nvSpPr>
        <p:spPr>
          <a:xfrm>
            <a:off x="13201650" y="283547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992238" y="1468934"/>
            <a:ext cx="10187566" cy="1747905"/>
          </a:xfrm>
          <a:prstGeom prst="rect">
            <a:avLst/>
          </a:prstGeom>
        </p:spPr>
        <p:txBody>
          <a:bodyPr lIns="0" tIns="0" rIns="0" bIns="0" rtlCol="0" anchor="t">
            <a:spAutoFit/>
          </a:bodyPr>
          <a:lstStyle/>
          <a:p>
            <a:pPr algn="l">
              <a:lnSpc>
                <a:spcPts val="6936"/>
              </a:lnSpc>
            </a:pPr>
            <a:r>
              <a:rPr lang="en-US" sz="5562" b="1" spc="-166">
                <a:solidFill>
                  <a:srgbClr val="FFFFFF"/>
                </a:solidFill>
                <a:latin typeface="Tomorrow Bold"/>
                <a:ea typeface="Tomorrow Bold"/>
                <a:cs typeface="Tomorrow Bold"/>
                <a:sym typeface="Tomorrow Bold"/>
              </a:rPr>
              <a:t>Prompt đóng vai trò</a:t>
            </a:r>
          </a:p>
          <a:p>
            <a:pPr algn="l">
              <a:lnSpc>
                <a:spcPts val="6937"/>
              </a:lnSpc>
            </a:pPr>
            <a:r>
              <a:rPr lang="en-US" sz="5562" b="1" spc="-167">
                <a:solidFill>
                  <a:srgbClr val="FFFFFF"/>
                </a:solidFill>
                <a:latin typeface="Tomorrow Bold"/>
                <a:ea typeface="Tomorrow Bold"/>
                <a:cs typeface="Tomorrow Bold"/>
                <a:sym typeface="Tomorrow Bold"/>
              </a:rPr>
              <a:t>như thế nào trong Chatbot AI</a:t>
            </a:r>
          </a:p>
        </p:txBody>
      </p:sp>
      <p:sp>
        <p:nvSpPr>
          <p:cNvPr id="16" name="TextBox 16"/>
          <p:cNvSpPr txBox="1"/>
          <p:nvPr/>
        </p:nvSpPr>
        <p:spPr>
          <a:xfrm>
            <a:off x="1797920" y="4137335"/>
            <a:ext cx="213277" cy="552535"/>
          </a:xfrm>
          <a:prstGeom prst="rect">
            <a:avLst/>
          </a:prstGeom>
        </p:spPr>
        <p:txBody>
          <a:bodyPr lIns="0" tIns="0" rIns="0" bIns="0" rtlCol="0" anchor="t">
            <a:spAutoFit/>
          </a:bodyPr>
          <a:lstStyle/>
          <a:p>
            <a:pPr algn="ctr">
              <a:lnSpc>
                <a:spcPts val="4138"/>
              </a:lnSpc>
            </a:pPr>
            <a:r>
              <a:rPr lang="en-US" sz="4138" b="1" spc="-124">
                <a:solidFill>
                  <a:srgbClr val="E5E0DF"/>
                </a:solidFill>
                <a:latin typeface="Tomorrow Bold"/>
                <a:ea typeface="Tomorrow Bold"/>
                <a:cs typeface="Tomorrow Bold"/>
                <a:sym typeface="Tomorrow Bold"/>
              </a:rPr>
              <a:t>1</a:t>
            </a:r>
          </a:p>
        </p:txBody>
      </p:sp>
      <p:sp>
        <p:nvSpPr>
          <p:cNvPr id="17" name="TextBox 17"/>
          <p:cNvSpPr txBox="1"/>
          <p:nvPr/>
        </p:nvSpPr>
        <p:spPr>
          <a:xfrm>
            <a:off x="2657349" y="3909321"/>
            <a:ext cx="4427861" cy="532749"/>
          </a:xfrm>
          <a:prstGeom prst="rect">
            <a:avLst/>
          </a:prstGeom>
        </p:spPr>
        <p:txBody>
          <a:bodyPr lIns="0" tIns="0" rIns="0" bIns="0" rtlCol="0" anchor="t">
            <a:spAutoFit/>
          </a:bodyPr>
          <a:lstStyle/>
          <a:p>
            <a:pPr algn="l">
              <a:lnSpc>
                <a:spcPts val="4294"/>
              </a:lnSpc>
            </a:pPr>
            <a:r>
              <a:rPr lang="en-US" sz="3435" b="1" spc="-104">
                <a:solidFill>
                  <a:srgbClr val="E5E0DF"/>
                </a:solidFill>
                <a:latin typeface="Tomorrow Bold"/>
                <a:ea typeface="Tomorrow Bold"/>
                <a:cs typeface="Tomorrow Bold"/>
                <a:sym typeface="Tomorrow Bold"/>
              </a:rPr>
              <a:t>Điều khiển AI</a:t>
            </a:r>
          </a:p>
        </p:txBody>
      </p:sp>
      <p:sp>
        <p:nvSpPr>
          <p:cNvPr id="18" name="TextBox 18"/>
          <p:cNvSpPr txBox="1"/>
          <p:nvPr/>
        </p:nvSpPr>
        <p:spPr>
          <a:xfrm>
            <a:off x="2657349" y="4579970"/>
            <a:ext cx="7575246" cy="1084179"/>
          </a:xfrm>
          <a:prstGeom prst="rect">
            <a:avLst/>
          </a:prstGeom>
        </p:spPr>
        <p:txBody>
          <a:bodyPr lIns="0" tIns="0" rIns="0" bIns="0" rtlCol="0" anchor="t">
            <a:spAutoFit/>
          </a:bodyPr>
          <a:lstStyle/>
          <a:p>
            <a:pPr algn="l">
              <a:lnSpc>
                <a:spcPts val="4450"/>
              </a:lnSpc>
            </a:pPr>
            <a:r>
              <a:rPr lang="en-US" sz="2733" spc="-56">
                <a:solidFill>
                  <a:srgbClr val="E5E0DF"/>
                </a:solidFill>
                <a:latin typeface="Tomorrow"/>
                <a:ea typeface="Tomorrow"/>
                <a:cs typeface="Tomorrow"/>
                <a:sym typeface="Tomorrow"/>
              </a:rPr>
              <a:t>Prompt giúp người dùng chỉ dẫn và điều khiển hệ thống AI để thực hiện các tác vụ cụ thể.</a:t>
            </a:r>
          </a:p>
        </p:txBody>
      </p:sp>
      <p:sp>
        <p:nvSpPr>
          <p:cNvPr id="19" name="TextBox 19"/>
          <p:cNvSpPr txBox="1"/>
          <p:nvPr/>
        </p:nvSpPr>
        <p:spPr>
          <a:xfrm>
            <a:off x="1745297" y="6726788"/>
            <a:ext cx="318706" cy="552535"/>
          </a:xfrm>
          <a:prstGeom prst="rect">
            <a:avLst/>
          </a:prstGeom>
        </p:spPr>
        <p:txBody>
          <a:bodyPr lIns="0" tIns="0" rIns="0" bIns="0" rtlCol="0" anchor="t">
            <a:spAutoFit/>
          </a:bodyPr>
          <a:lstStyle/>
          <a:p>
            <a:pPr algn="ctr">
              <a:lnSpc>
                <a:spcPts val="4138"/>
              </a:lnSpc>
            </a:pPr>
            <a:r>
              <a:rPr lang="en-US" sz="4138" b="1" spc="-124">
                <a:solidFill>
                  <a:srgbClr val="E5E0DF"/>
                </a:solidFill>
                <a:latin typeface="Tomorrow Bold"/>
                <a:ea typeface="Tomorrow Bold"/>
                <a:cs typeface="Tomorrow Bold"/>
                <a:sym typeface="Tomorrow Bold"/>
              </a:rPr>
              <a:t>2</a:t>
            </a:r>
          </a:p>
        </p:txBody>
      </p:sp>
      <p:sp>
        <p:nvSpPr>
          <p:cNvPr id="20" name="TextBox 20"/>
          <p:cNvSpPr txBox="1"/>
          <p:nvPr/>
        </p:nvSpPr>
        <p:spPr>
          <a:xfrm>
            <a:off x="2657349" y="6498774"/>
            <a:ext cx="5077376" cy="532749"/>
          </a:xfrm>
          <a:prstGeom prst="rect">
            <a:avLst/>
          </a:prstGeom>
        </p:spPr>
        <p:txBody>
          <a:bodyPr lIns="0" tIns="0" rIns="0" bIns="0" rtlCol="0" anchor="t">
            <a:spAutoFit/>
          </a:bodyPr>
          <a:lstStyle/>
          <a:p>
            <a:pPr algn="l">
              <a:lnSpc>
                <a:spcPts val="4294"/>
              </a:lnSpc>
            </a:pPr>
            <a:r>
              <a:rPr lang="en-US" sz="3435" b="1" spc="-104">
                <a:solidFill>
                  <a:srgbClr val="E5E0DF"/>
                </a:solidFill>
                <a:latin typeface="Tomorrow Bold"/>
                <a:ea typeface="Tomorrow Bold"/>
                <a:cs typeface="Tomorrow Bold"/>
                <a:sym typeface="Tomorrow Bold"/>
              </a:rPr>
              <a:t>Tăng cường hiệu quả</a:t>
            </a:r>
          </a:p>
        </p:txBody>
      </p:sp>
      <p:sp>
        <p:nvSpPr>
          <p:cNvPr id="21" name="TextBox 21"/>
          <p:cNvSpPr txBox="1"/>
          <p:nvPr/>
        </p:nvSpPr>
        <p:spPr>
          <a:xfrm>
            <a:off x="2657349" y="7169423"/>
            <a:ext cx="7415091" cy="1084179"/>
          </a:xfrm>
          <a:prstGeom prst="rect">
            <a:avLst/>
          </a:prstGeom>
        </p:spPr>
        <p:txBody>
          <a:bodyPr lIns="0" tIns="0" rIns="0" bIns="0" rtlCol="0" anchor="t">
            <a:spAutoFit/>
          </a:bodyPr>
          <a:lstStyle/>
          <a:p>
            <a:pPr algn="l">
              <a:lnSpc>
                <a:spcPts val="4450"/>
              </a:lnSpc>
            </a:pPr>
            <a:r>
              <a:rPr lang="en-US" sz="2733" spc="-56">
                <a:solidFill>
                  <a:srgbClr val="E5E0DF"/>
                </a:solidFill>
                <a:latin typeface="Tomorrow"/>
                <a:ea typeface="Tomorrow"/>
                <a:cs typeface="Tomorrow"/>
                <a:sym typeface="Tomorrow"/>
              </a:rPr>
              <a:t>Prompt tối ưu hóa kết quả đầu ra, giúp AI hiểu và thực hiện nhiệm vụ một cách chính xác.</a:t>
            </a:r>
          </a:p>
        </p:txBody>
      </p:sp>
      <p:sp>
        <p:nvSpPr>
          <p:cNvPr id="22" name="TextBox 22"/>
          <p:cNvSpPr txBox="1"/>
          <p:nvPr/>
        </p:nvSpPr>
        <p:spPr>
          <a:xfrm>
            <a:off x="12479288" y="4360565"/>
            <a:ext cx="5559524" cy="952500"/>
          </a:xfrm>
          <a:prstGeom prst="rect">
            <a:avLst/>
          </a:prstGeom>
        </p:spPr>
        <p:txBody>
          <a:bodyPr lIns="0" tIns="0" rIns="0" bIns="0" rtlCol="0" anchor="t">
            <a:spAutoFit/>
          </a:bodyPr>
          <a:lstStyle/>
          <a:p>
            <a:pPr algn="ctr">
              <a:lnSpc>
                <a:spcPts val="7500"/>
              </a:lnSpc>
            </a:pPr>
            <a:r>
              <a:rPr lang="en-US" sz="6000" spc="-182">
                <a:solidFill>
                  <a:srgbClr val="000000"/>
                </a:solidFill>
                <a:latin typeface="Anton"/>
                <a:ea typeface="Anton"/>
                <a:cs typeface="Anton"/>
                <a:sym typeface="Anton"/>
              </a:rPr>
              <a:t>PROMPT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C"/>
            </a:solidFill>
          </p:spPr>
        </p:sp>
      </p:grpSp>
      <p:grpSp>
        <p:nvGrpSpPr>
          <p:cNvPr id="4" name="Group 4"/>
          <p:cNvGrpSpPr/>
          <p:nvPr/>
        </p:nvGrpSpPr>
        <p:grpSpPr>
          <a:xfrm>
            <a:off x="0" y="-8572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adFill rotWithShape="1">
              <a:gsLst>
                <a:gs pos="0">
                  <a:srgbClr val="00607B">
                    <a:alpha val="100000"/>
                  </a:srgbClr>
                </a:gs>
                <a:gs pos="50000">
                  <a:srgbClr val="010219">
                    <a:alpha val="100000"/>
                  </a:srgbClr>
                </a:gs>
                <a:gs pos="100000">
                  <a:srgbClr val="000224">
                    <a:alpha val="100000"/>
                  </a:srgbClr>
                </a:gs>
              </a:gsLst>
              <a:lin ang="5400000"/>
            </a:gradFill>
          </p:spPr>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8" name="TextBox 8"/>
          <p:cNvSpPr txBox="1"/>
          <p:nvPr/>
        </p:nvSpPr>
        <p:spPr>
          <a:xfrm>
            <a:off x="1722763" y="2730699"/>
            <a:ext cx="7421237" cy="3651020"/>
          </a:xfrm>
          <a:prstGeom prst="rect">
            <a:avLst/>
          </a:prstGeom>
        </p:spPr>
        <p:txBody>
          <a:bodyPr lIns="0" tIns="0" rIns="0" bIns="0" rtlCol="0" anchor="t">
            <a:spAutoFit/>
          </a:bodyPr>
          <a:lstStyle/>
          <a:p>
            <a:pPr algn="l">
              <a:lnSpc>
                <a:spcPts val="29074"/>
              </a:lnSpc>
            </a:pPr>
            <a:r>
              <a:rPr lang="en-US" sz="23311" b="1" spc="-701">
                <a:solidFill>
                  <a:srgbClr val="FFFFFF"/>
                </a:solidFill>
                <a:latin typeface="Tomorrow Bold"/>
                <a:ea typeface="Tomorrow Bold"/>
                <a:cs typeface="Tomorrow Bold"/>
                <a:sym typeface="Tomorrow Bold"/>
              </a:rPr>
              <a:t>Ví dụ</a:t>
            </a:r>
          </a:p>
        </p:txBody>
      </p:sp>
      <p:sp>
        <p:nvSpPr>
          <p:cNvPr id="9" name="Freeform 9"/>
          <p:cNvSpPr/>
          <p:nvPr/>
        </p:nvSpPr>
        <p:spPr>
          <a:xfrm>
            <a:off x="13201650" y="283547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2479288" y="4362450"/>
            <a:ext cx="5559524" cy="952500"/>
          </a:xfrm>
          <a:prstGeom prst="rect">
            <a:avLst/>
          </a:prstGeom>
        </p:spPr>
        <p:txBody>
          <a:bodyPr lIns="0" tIns="0" rIns="0" bIns="0" rtlCol="0" anchor="t">
            <a:spAutoFit/>
          </a:bodyPr>
          <a:lstStyle/>
          <a:p>
            <a:pPr algn="ctr">
              <a:lnSpc>
                <a:spcPts val="7500"/>
              </a:lnSpc>
            </a:pPr>
            <a:r>
              <a:rPr lang="en-US" sz="6000" spc="-182">
                <a:solidFill>
                  <a:srgbClr val="000000"/>
                </a:solidFill>
                <a:latin typeface="Anton"/>
                <a:ea typeface="Anton"/>
                <a:cs typeface="Anton"/>
                <a:sym typeface="Anton"/>
              </a:rPr>
              <a:t>PROMPT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p:cNvGrpSpPr/>
        <p:nvPr/>
      </p:nvGrpSpPr>
      <p:grpSpPr>
        <a:xfrm>
          <a:off x="0" y="0"/>
          <a:ext cx="0" cy="0"/>
          <a:chOff x="0" y="0"/>
          <a:chExt cx="0" cy="0"/>
        </a:xfrm>
      </p:grpSpPr>
      <p:sp>
        <p:nvSpPr>
          <p:cNvPr id="2" name="Freeform 2"/>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3" name="Group 3"/>
          <p:cNvGrpSpPr/>
          <p:nvPr/>
        </p:nvGrpSpPr>
        <p:grpSpPr>
          <a:xfrm>
            <a:off x="11624082" y="2633881"/>
            <a:ext cx="1947998" cy="117691"/>
            <a:chOff x="0" y="0"/>
            <a:chExt cx="513053" cy="30997"/>
          </a:xfrm>
        </p:grpSpPr>
        <p:sp>
          <p:nvSpPr>
            <p:cNvPr id="4" name="Freeform 4"/>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5" name="TextBox 5"/>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6" name="Group 6"/>
          <p:cNvGrpSpPr/>
          <p:nvPr/>
        </p:nvGrpSpPr>
        <p:grpSpPr>
          <a:xfrm>
            <a:off x="14432409" y="0"/>
            <a:ext cx="3855591" cy="10287000"/>
            <a:chOff x="0" y="0"/>
            <a:chExt cx="1194664" cy="3187451"/>
          </a:xfrm>
        </p:grpSpPr>
        <p:sp>
          <p:nvSpPr>
            <p:cNvPr id="7" name="Freeform 7"/>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8" name="TextBox 8"/>
          <p:cNvSpPr txBox="1"/>
          <p:nvPr/>
        </p:nvSpPr>
        <p:spPr>
          <a:xfrm>
            <a:off x="1824570" y="2926175"/>
            <a:ext cx="10999313" cy="2955501"/>
          </a:xfrm>
          <a:prstGeom prst="rect">
            <a:avLst/>
          </a:prstGeom>
        </p:spPr>
        <p:txBody>
          <a:bodyPr lIns="0" tIns="0" rIns="0" bIns="0" rtlCol="0" anchor="t">
            <a:spAutoFit/>
          </a:bodyPr>
          <a:lstStyle/>
          <a:p>
            <a:pPr algn="ctr">
              <a:lnSpc>
                <a:spcPts val="11923"/>
              </a:lnSpc>
            </a:pPr>
            <a:r>
              <a:rPr lang="en-US" sz="8516" b="1" spc="-17">
                <a:solidFill>
                  <a:srgbClr val="72EFAC"/>
                </a:solidFill>
                <a:latin typeface="Tomorrow Bold"/>
                <a:ea typeface="Tomorrow Bold"/>
                <a:cs typeface="Tomorrow Bold"/>
                <a:sym typeface="Tomorrow Bold"/>
              </a:rPr>
              <a:t>SỬ DỤNG </a:t>
            </a:r>
            <a:r>
              <a:rPr lang="en-US" sz="8516" b="1" spc="-17">
                <a:solidFill>
                  <a:srgbClr val="F2B42D"/>
                </a:solidFill>
                <a:latin typeface="Tomorrow Bold"/>
                <a:ea typeface="Tomorrow Bold"/>
                <a:cs typeface="Tomorrow Bold"/>
                <a:sym typeface="Tomorrow Bold"/>
              </a:rPr>
              <a:t>PROMPT</a:t>
            </a:r>
          </a:p>
          <a:p>
            <a:pPr algn="ctr">
              <a:lnSpc>
                <a:spcPts val="11923"/>
              </a:lnSpc>
            </a:pPr>
            <a:r>
              <a:rPr lang="en-US" sz="8516" b="1" spc="-17">
                <a:solidFill>
                  <a:srgbClr val="72EFAC"/>
                </a:solidFill>
                <a:latin typeface="Tomorrow Bold"/>
                <a:ea typeface="Tomorrow Bold"/>
                <a:cs typeface="Tomorrow Bold"/>
                <a:sym typeface="Tomorrow Bold"/>
              </a:rPr>
              <a:t>NHƯ  THẾ NÀO...?</a:t>
            </a:r>
          </a:p>
        </p:txBody>
      </p:sp>
      <p:grpSp>
        <p:nvGrpSpPr>
          <p:cNvPr id="9" name="Group 9"/>
          <p:cNvGrpSpPr/>
          <p:nvPr/>
        </p:nvGrpSpPr>
        <p:grpSpPr>
          <a:xfrm rot="-10800000">
            <a:off x="0" y="5763985"/>
            <a:ext cx="1947998" cy="117691"/>
            <a:chOff x="0" y="0"/>
            <a:chExt cx="513053" cy="30997"/>
          </a:xfrm>
        </p:grpSpPr>
        <p:sp>
          <p:nvSpPr>
            <p:cNvPr id="10" name="Freeform 10"/>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1" name="TextBox 11"/>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p:cNvGrpSpPr/>
        <p:nvPr/>
      </p:nvGrpSpPr>
      <p:grpSpPr>
        <a:xfrm>
          <a:off x="0" y="0"/>
          <a:ext cx="0" cy="0"/>
          <a:chOff x="0" y="0"/>
          <a:chExt cx="0" cy="0"/>
        </a:xfrm>
      </p:grpSpPr>
      <p:sp>
        <p:nvSpPr>
          <p:cNvPr id="2" name="Freeform 2"/>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p:cNvGrpSpPr/>
          <p:nvPr/>
        </p:nvGrpSpPr>
        <p:grpSpPr>
          <a:xfrm>
            <a:off x="11638969" y="422647"/>
            <a:ext cx="1947998" cy="117691"/>
            <a:chOff x="0" y="0"/>
            <a:chExt cx="513053" cy="30997"/>
          </a:xfrm>
        </p:grpSpPr>
        <p:sp>
          <p:nvSpPr>
            <p:cNvPr id="5" name="Freeform 5"/>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p:cNvGrpSpPr/>
          <p:nvPr/>
        </p:nvGrpSpPr>
        <p:grpSpPr>
          <a:xfrm>
            <a:off x="14432409" y="0"/>
            <a:ext cx="3855591" cy="10287000"/>
            <a:chOff x="0" y="0"/>
            <a:chExt cx="1194664" cy="3187451"/>
          </a:xfrm>
        </p:grpSpPr>
        <p:sp>
          <p:nvSpPr>
            <p:cNvPr id="8" name="Freeform 8"/>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p:cNvSpPr txBox="1"/>
          <p:nvPr/>
        </p:nvSpPr>
        <p:spPr>
          <a:xfrm>
            <a:off x="988886" y="744798"/>
            <a:ext cx="10542354" cy="774065"/>
          </a:xfrm>
          <a:prstGeom prst="rect">
            <a:avLst/>
          </a:prstGeom>
        </p:spPr>
        <p:txBody>
          <a:bodyPr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Hãy cùng phân tích 1 ví dụ ...</a:t>
            </a:r>
          </a:p>
        </p:txBody>
      </p:sp>
      <p:grpSp>
        <p:nvGrpSpPr>
          <p:cNvPr id="10" name="Group 10"/>
          <p:cNvGrpSpPr/>
          <p:nvPr/>
        </p:nvGrpSpPr>
        <p:grpSpPr>
          <a:xfrm rot="-10800000">
            <a:off x="14887" y="1753157"/>
            <a:ext cx="1947998" cy="117691"/>
            <a:chOff x="0" y="0"/>
            <a:chExt cx="513053" cy="30997"/>
          </a:xfrm>
        </p:grpSpPr>
        <p:sp>
          <p:nvSpPr>
            <p:cNvPr id="11" name="Freeform 11"/>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p:cNvSpPr txBox="1"/>
          <p:nvPr/>
        </p:nvSpPr>
        <p:spPr>
          <a:xfrm>
            <a:off x="988886" y="2947173"/>
            <a:ext cx="12929426" cy="4248150"/>
          </a:xfrm>
          <a:prstGeom prst="rect">
            <a:avLst/>
          </a:prstGeom>
        </p:spPr>
        <p:txBody>
          <a:bodyPr lIns="0" tIns="0" rIns="0" bIns="0" rtlCol="0" anchor="t">
            <a:spAutoFit/>
          </a:bodyPr>
          <a:lstStyle/>
          <a:p>
            <a:pPr algn="l">
              <a:lnSpc>
                <a:spcPts val="4800"/>
              </a:lnSpc>
            </a:pPr>
            <a:r>
              <a:rPr lang="en-US" sz="3000" spc="-6">
                <a:solidFill>
                  <a:srgbClr val="FFFFFF"/>
                </a:solidFill>
                <a:latin typeface="Tomorrow"/>
                <a:ea typeface="Tomorrow"/>
                <a:cs typeface="Tomorrow"/>
                <a:sym typeface="Tomorrow"/>
              </a:rPr>
              <a:t>Tôi năm nay 30 tuổi, giới tính nam, chiều cao 175cm, cân nặng 85kg.</a:t>
            </a:r>
          </a:p>
          <a:p>
            <a:pPr algn="l">
              <a:lnSpc>
                <a:spcPts val="4800"/>
              </a:lnSpc>
            </a:pPr>
            <a:r>
              <a:rPr lang="en-US" sz="3000" spc="-6">
                <a:solidFill>
                  <a:srgbClr val="FFFFFF"/>
                </a:solidFill>
                <a:latin typeface="Tomorrow"/>
                <a:ea typeface="Tomorrow"/>
                <a:cs typeface="Tomorrow"/>
                <a:sym typeface="Tomorrow"/>
              </a:rPr>
              <a:t>Tôi là kỹ thuật viên, làm công việc liên quan đến máy móc; 8,8giờ/ngày</a:t>
            </a:r>
          </a:p>
          <a:p>
            <a:pPr algn="l">
              <a:lnSpc>
                <a:spcPts val="4800"/>
              </a:lnSpc>
            </a:pPr>
            <a:r>
              <a:rPr lang="en-US" sz="3000" spc="-6">
                <a:solidFill>
                  <a:srgbClr val="FFFFFF"/>
                </a:solidFill>
                <a:latin typeface="Tomorrow"/>
                <a:ea typeface="Tomorrow"/>
                <a:cs typeface="Tomorrow"/>
                <a:sym typeface="Tomorrow"/>
              </a:rPr>
              <a:t>Tôi muốn giảm cân, từ 85kg còn 70kg trong vòng 3 tháng.</a:t>
            </a:r>
          </a:p>
          <a:p>
            <a:pPr algn="l">
              <a:lnSpc>
                <a:spcPts val="4800"/>
              </a:lnSpc>
            </a:pPr>
            <a:r>
              <a:rPr lang="en-US" sz="3000" spc="-6">
                <a:solidFill>
                  <a:srgbClr val="FFFFFF"/>
                </a:solidFill>
                <a:latin typeface="Tomorrow"/>
                <a:ea typeface="Tomorrow"/>
                <a:cs typeface="Tomorrow"/>
                <a:sym typeface="Tomorrow"/>
              </a:rPr>
              <a:t>Đồng nghiệp của tôi (Nam) đã giảm cân thành công 12kg trong vòng 4 tháng chỉ bằng việc điều chỉnh chế độ ăn uống.</a:t>
            </a:r>
          </a:p>
          <a:p>
            <a:pPr algn="l">
              <a:lnSpc>
                <a:spcPts val="4800"/>
              </a:lnSpc>
            </a:pPr>
            <a:r>
              <a:rPr lang="en-US" sz="3000" spc="-6">
                <a:solidFill>
                  <a:srgbClr val="FFFFFF"/>
                </a:solidFill>
                <a:latin typeface="Tomorrow"/>
                <a:ea typeface="Tomorrow"/>
                <a:cs typeface="Tomorrow"/>
                <a:sym typeface="Tomorrow"/>
              </a:rPr>
              <a:t>Hãy giúp tôi xây dựng lộ trình giảm cân hiệu quả, an toàn và phù hợp với tôi. Hãy thể hiện lộ trình chi tiết theo từng ngày.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20109" y="2605709"/>
            <a:ext cx="5077990" cy="50779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27" name="Group 26">
            <a:extLst>
              <a:ext uri="{FF2B5EF4-FFF2-40B4-BE49-F238E27FC236}">
                <a16:creationId xmlns:a16="http://schemas.microsoft.com/office/drawing/2014/main" id="{6F983D8E-A1D5-8A03-7F60-584CD4121F4D}"/>
              </a:ext>
            </a:extLst>
          </p:cNvPr>
          <p:cNvGrpSpPr/>
          <p:nvPr/>
        </p:nvGrpSpPr>
        <p:grpSpPr>
          <a:xfrm>
            <a:off x="1277940" y="601640"/>
            <a:ext cx="8226813" cy="1581549"/>
            <a:chOff x="1095704" y="1189619"/>
            <a:chExt cx="8226813" cy="1581549"/>
          </a:xfrm>
        </p:grpSpPr>
        <p:grpSp>
          <p:nvGrpSpPr>
            <p:cNvPr id="17" name="Group 17"/>
            <p:cNvGrpSpPr/>
            <p:nvPr/>
          </p:nvGrpSpPr>
          <p:grpSpPr>
            <a:xfrm>
              <a:off x="1095704" y="1189619"/>
              <a:ext cx="1581549" cy="158154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693209" y="1612729"/>
              <a:ext cx="729980" cy="735328"/>
            </a:xfrm>
            <a:custGeom>
              <a:avLst/>
              <a:gdLst/>
              <a:ahLst/>
              <a:cxnLst/>
              <a:rect l="l" t="t" r="r" b="b"/>
              <a:pathLst>
                <a:path w="729980" h="735328">
                  <a:moveTo>
                    <a:pt x="0" y="0"/>
                  </a:moveTo>
                  <a:lnTo>
                    <a:pt x="729980" y="0"/>
                  </a:lnTo>
                  <a:lnTo>
                    <a:pt x="729980" y="735328"/>
                  </a:lnTo>
                  <a:lnTo>
                    <a:pt x="0" y="7353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2782027" y="1732953"/>
              <a:ext cx="6540490" cy="474489"/>
            </a:xfrm>
            <a:prstGeom prst="rect">
              <a:avLst/>
            </a:prstGeom>
          </p:spPr>
          <p:txBody>
            <a:bodyPr wrap="square" lIns="0" tIns="0" rIns="0" bIns="0" rtlCol="0" anchor="t">
              <a:spAutoFit/>
            </a:bodyPr>
            <a:lstStyle/>
            <a:p>
              <a:pPr algn="l">
                <a:lnSpc>
                  <a:spcPts val="3698"/>
                </a:lnSpc>
                <a:spcBef>
                  <a:spcPct val="0"/>
                </a:spcBef>
              </a:pPr>
              <a:r>
                <a:rPr lang="en-US" sz="4400" b="1">
                  <a:solidFill>
                    <a:srgbClr val="3428BA"/>
                  </a:solidFill>
                  <a:latin typeface="Tomorrow" panose="020B0604020202020204" charset="0"/>
                  <a:ea typeface="Canva Sans Bold"/>
                  <a:cs typeface="Canva Sans Bold"/>
                  <a:sym typeface="Canva Sans Bold"/>
                </a:rPr>
                <a:t>Technician Soft Skills</a:t>
              </a:r>
            </a:p>
          </p:txBody>
        </p:sp>
      </p:grpSp>
      <p:sp>
        <p:nvSpPr>
          <p:cNvPr id="22" name="TextBox 24">
            <a:extLst>
              <a:ext uri="{FF2B5EF4-FFF2-40B4-BE49-F238E27FC236}">
                <a16:creationId xmlns:a16="http://schemas.microsoft.com/office/drawing/2014/main" id="{1CBCF4CC-FD50-9847-0144-A6714BF1BDF2}"/>
              </a:ext>
            </a:extLst>
          </p:cNvPr>
          <p:cNvSpPr txBox="1"/>
          <p:nvPr/>
        </p:nvSpPr>
        <p:spPr>
          <a:xfrm>
            <a:off x="1300023" y="2411339"/>
            <a:ext cx="6971460" cy="738664"/>
          </a:xfrm>
          <a:prstGeom prst="rect">
            <a:avLst/>
          </a:prstGeom>
        </p:spPr>
        <p:txBody>
          <a:bodyPr wrap="square" lIns="0" tIns="0" rIns="0" bIns="0" rtlCol="0" anchor="t">
            <a:spAutoFit/>
          </a:bodyPr>
          <a:lstStyle/>
          <a:p>
            <a:pPr algn="l">
              <a:spcBef>
                <a:spcPct val="0"/>
              </a:spcBef>
            </a:pPr>
            <a:r>
              <a:rPr lang="en-US" sz="2400" b="1">
                <a:solidFill>
                  <a:srgbClr val="5842FF"/>
                </a:solidFill>
                <a:latin typeface="Arial" panose="020B0604020202020204" pitchFamily="34" charset="0"/>
                <a:ea typeface="Anton"/>
                <a:cs typeface="Arial" panose="020B0604020202020204" pitchFamily="34" charset="0"/>
                <a:sym typeface="Anton"/>
              </a:rPr>
              <a:t>Giảng viên: Nguyễn Văn Thanh</a:t>
            </a:r>
            <a:br>
              <a:rPr lang="en-US" sz="2400" b="1">
                <a:solidFill>
                  <a:srgbClr val="5842FF"/>
                </a:solidFill>
                <a:latin typeface="Arial" panose="020B0604020202020204" pitchFamily="34" charset="0"/>
                <a:ea typeface="Anton"/>
                <a:cs typeface="Arial" panose="020B0604020202020204" pitchFamily="34" charset="0"/>
                <a:sym typeface="Anton"/>
              </a:rPr>
            </a:br>
            <a:r>
              <a:rPr lang="en-US" sz="2400" b="1">
                <a:solidFill>
                  <a:srgbClr val="5842FF"/>
                </a:solidFill>
                <a:latin typeface="Arial" panose="020B0604020202020204" pitchFamily="34" charset="0"/>
                <a:ea typeface="Anton"/>
                <a:cs typeface="Arial" panose="020B0604020202020204" pitchFamily="34" charset="0"/>
                <a:sym typeface="Anton"/>
              </a:rPr>
              <a:t>Bộ phận:     Test Solution P</a:t>
            </a:r>
          </a:p>
        </p:txBody>
      </p:sp>
      <p:grpSp>
        <p:nvGrpSpPr>
          <p:cNvPr id="26" name="Group 25">
            <a:extLst>
              <a:ext uri="{FF2B5EF4-FFF2-40B4-BE49-F238E27FC236}">
                <a16:creationId xmlns:a16="http://schemas.microsoft.com/office/drawing/2014/main" id="{AF1615B1-5933-3C81-6763-901B0D7E8FC4}"/>
              </a:ext>
            </a:extLst>
          </p:cNvPr>
          <p:cNvGrpSpPr/>
          <p:nvPr/>
        </p:nvGrpSpPr>
        <p:grpSpPr>
          <a:xfrm>
            <a:off x="12672743" y="507114"/>
            <a:ext cx="9272857" cy="9092355"/>
            <a:chOff x="8558360" y="507114"/>
            <a:chExt cx="9272857" cy="9092355"/>
          </a:xfrm>
        </p:grpSpPr>
        <p:grpSp>
          <p:nvGrpSpPr>
            <p:cNvPr id="5" name="Group 5"/>
            <p:cNvGrpSpPr/>
            <p:nvPr/>
          </p:nvGrpSpPr>
          <p:grpSpPr>
            <a:xfrm rot="19434054">
              <a:off x="8558360" y="507114"/>
              <a:ext cx="9272857" cy="9092355"/>
              <a:chOff x="0" y="0"/>
              <a:chExt cx="812800" cy="796978"/>
            </a:xfrm>
          </p:grpSpPr>
          <p:sp>
            <p:nvSpPr>
              <p:cNvPr id="6" name="Freeform 6"/>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id="7" name="TextBox 7"/>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pic>
          <p:nvPicPr>
            <p:cNvPr id="31" name="Picture 14">
              <a:extLst>
                <a:ext uri="{FF2B5EF4-FFF2-40B4-BE49-F238E27FC236}">
                  <a16:creationId xmlns:a16="http://schemas.microsoft.com/office/drawing/2014/main" id="{F8D2F8D7-E123-4E1F-7193-3FBC2B35D92C}"/>
                </a:ext>
              </a:extLst>
            </p:cNvPr>
            <p:cNvPicPr>
              <a:picLocks noChangeAspect="1"/>
            </p:cNvPicPr>
            <p:nvPr/>
          </p:nvPicPr>
          <p:blipFill>
            <a:blip r:embed="rId6"/>
            <a:srcRect/>
            <a:stretch>
              <a:fillRect/>
            </a:stretch>
          </p:blipFill>
          <p:spPr>
            <a:xfrm>
              <a:off x="9464779" y="6896100"/>
              <a:ext cx="1203221" cy="1513485"/>
            </a:xfrm>
            <a:prstGeom prst="rect">
              <a:avLst/>
            </a:prstGeom>
          </p:spPr>
        </p:pic>
        <p:pic>
          <p:nvPicPr>
            <p:cNvPr id="32" name="Picture 14">
              <a:extLst>
                <a:ext uri="{FF2B5EF4-FFF2-40B4-BE49-F238E27FC236}">
                  <a16:creationId xmlns:a16="http://schemas.microsoft.com/office/drawing/2014/main" id="{CCA0A0F8-B828-3978-DE0A-C987723F1425}"/>
                </a:ext>
              </a:extLst>
            </p:cNvPr>
            <p:cNvPicPr>
              <a:picLocks noChangeAspect="1"/>
            </p:cNvPicPr>
            <p:nvPr/>
          </p:nvPicPr>
          <p:blipFill>
            <a:blip r:embed="rId6"/>
            <a:srcRect/>
            <a:stretch>
              <a:fillRect/>
            </a:stretch>
          </p:blipFill>
          <p:spPr>
            <a:xfrm>
              <a:off x="15324404" y="592577"/>
              <a:ext cx="1203221" cy="1513485"/>
            </a:xfrm>
            <a:prstGeom prst="rect">
              <a:avLst/>
            </a:prstGeom>
          </p:spPr>
        </p:pic>
        <p:grpSp>
          <p:nvGrpSpPr>
            <p:cNvPr id="8" name="Group 8"/>
            <p:cNvGrpSpPr/>
            <p:nvPr/>
          </p:nvGrpSpPr>
          <p:grpSpPr>
            <a:xfrm rot="10905891">
              <a:off x="9125957" y="1124174"/>
              <a:ext cx="8014237" cy="7858235"/>
              <a:chOff x="0" y="0"/>
              <a:chExt cx="812800" cy="796978"/>
            </a:xfrm>
          </p:grpSpPr>
          <p:sp>
            <p:nvSpPr>
              <p:cNvPr id="9" name="Freeform 9"/>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id="10" name="TextBox 10"/>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2">
            <a:extLst>
              <a:ext uri="{FF2B5EF4-FFF2-40B4-BE49-F238E27FC236}">
                <a16:creationId xmlns:a16="http://schemas.microsoft.com/office/drawing/2014/main" id="{CCC12F75-B192-9FE4-82BE-9A94167EC49B}"/>
              </a:ext>
            </a:extLst>
          </p:cNvPr>
          <p:cNvSpPr txBox="1"/>
          <p:nvPr/>
        </p:nvSpPr>
        <p:spPr>
          <a:xfrm>
            <a:off x="1194391" y="3378153"/>
            <a:ext cx="11437302" cy="6001643"/>
          </a:xfrm>
          <a:prstGeom prst="rect">
            <a:avLst/>
          </a:prstGeom>
          <a:noFill/>
        </p:spPr>
        <p:txBody>
          <a:bodyPr wrap="square">
            <a:spAutoFit/>
          </a:bodyPr>
          <a:lstStyle/>
          <a:p>
            <a:pPr marL="342900" indent="-342900" algn="just">
              <a:buFont typeface="Wingdings" panose="05000000000000000000" pitchFamily="2" charset="2"/>
              <a:buChar char="q"/>
            </a:pPr>
            <a:r>
              <a:rPr lang="vi-VN" sz="2400" b="1" i="0">
                <a:solidFill>
                  <a:srgbClr val="5842FF"/>
                </a:solidFill>
                <a:effectLst/>
              </a:rPr>
              <a:t>Kỹ sư phần mềm tự động hóa sản xuất:</a:t>
            </a:r>
            <a:r>
              <a:rPr lang="vi-VN" sz="2400" b="0" i="0">
                <a:solidFill>
                  <a:srgbClr val="5842FF"/>
                </a:solidFill>
                <a:effectLst/>
              </a:rPr>
              <a:t> Phát triển các giải pháp phần mềm và hệ thống tự động hóa để tối ưu hóa quy trình sản xuất tại nhà máy.</a:t>
            </a:r>
            <a:endParaRPr lang="en-US" sz="2400" b="0" i="0">
              <a:solidFill>
                <a:srgbClr val="5842FF"/>
              </a:solidFill>
              <a:effectLst/>
            </a:endParaRPr>
          </a:p>
          <a:p>
            <a:pPr marL="342900" indent="-342900" algn="just">
              <a:buFont typeface="Wingdings" panose="05000000000000000000" pitchFamily="2" charset="2"/>
              <a:buChar char="q"/>
            </a:pPr>
            <a:endParaRPr lang="vi-VN" sz="2400" b="0" i="0">
              <a:solidFill>
                <a:srgbClr val="5842FF"/>
              </a:solidFill>
              <a:effectLst/>
            </a:endParaRPr>
          </a:p>
          <a:p>
            <a:pPr marL="342900" indent="-342900" algn="just">
              <a:buFont typeface="Wingdings" panose="05000000000000000000" pitchFamily="2" charset="2"/>
              <a:buChar char="q"/>
            </a:pPr>
            <a:r>
              <a:rPr lang="vi-VN" sz="2400" b="1" i="0">
                <a:solidFill>
                  <a:srgbClr val="5842FF"/>
                </a:solidFill>
                <a:effectLst/>
              </a:rPr>
              <a:t>Xử lý ảnh trong kiểm soát chất lượng và phát hiện lỗi:</a:t>
            </a:r>
            <a:r>
              <a:rPr lang="vi-VN" sz="2400" b="0" i="0">
                <a:solidFill>
                  <a:srgbClr val="5842FF"/>
                </a:solidFill>
                <a:effectLst/>
              </a:rPr>
              <a:t> Ứng dụng trí tuệ nhân tạo và công nghệ xử lý ảnh để kiểm tra chất lượng sản phẩm và phát hiện lỗi trong dây chuyền sản xuất.</a:t>
            </a:r>
            <a:endParaRPr lang="en-US" sz="2400" b="0" i="0">
              <a:solidFill>
                <a:srgbClr val="5842FF"/>
              </a:solidFill>
              <a:effectLst/>
            </a:endParaRPr>
          </a:p>
          <a:p>
            <a:pPr marL="342900" indent="-342900" algn="just">
              <a:buFont typeface="Wingdings" panose="05000000000000000000" pitchFamily="2" charset="2"/>
              <a:buChar char="q"/>
            </a:pPr>
            <a:endParaRPr lang="vi-VN" sz="2400" b="0" i="0">
              <a:solidFill>
                <a:srgbClr val="5842FF"/>
              </a:solidFill>
              <a:effectLst/>
            </a:endParaRPr>
          </a:p>
          <a:p>
            <a:pPr marL="342900" indent="-342900" algn="just">
              <a:buFont typeface="Wingdings" panose="05000000000000000000" pitchFamily="2" charset="2"/>
              <a:buChar char="q"/>
            </a:pPr>
            <a:r>
              <a:rPr lang="vi-VN" sz="2400" b="1" i="0">
                <a:solidFill>
                  <a:srgbClr val="5842FF"/>
                </a:solidFill>
                <a:effectLst/>
              </a:rPr>
              <a:t>Lập trình website quản lý hệ thống hỗ trợ sản xuất:</a:t>
            </a:r>
            <a:r>
              <a:rPr lang="vi-VN" sz="2400" b="0" i="0">
                <a:solidFill>
                  <a:srgbClr val="5842FF"/>
                </a:solidFill>
                <a:effectLst/>
              </a:rPr>
              <a:t> Thiết kế và phát triển các trang web quản lý, giúp theo dõi và tối ưu hóa các quy trình sản xuất.</a:t>
            </a:r>
            <a:endParaRPr lang="en-US" sz="2400" b="0" i="0">
              <a:solidFill>
                <a:srgbClr val="5842FF"/>
              </a:solidFill>
              <a:effectLst/>
            </a:endParaRPr>
          </a:p>
          <a:p>
            <a:pPr marL="342900" indent="-342900" algn="just">
              <a:buFont typeface="Wingdings" panose="05000000000000000000" pitchFamily="2" charset="2"/>
              <a:buChar char="q"/>
            </a:pPr>
            <a:endParaRPr lang="vi-VN" sz="2400" b="0" i="0">
              <a:solidFill>
                <a:srgbClr val="5842FF"/>
              </a:solidFill>
              <a:effectLst/>
            </a:endParaRPr>
          </a:p>
          <a:p>
            <a:pPr marL="342900" indent="-342900" algn="just">
              <a:buFont typeface="Wingdings" panose="05000000000000000000" pitchFamily="2" charset="2"/>
              <a:buChar char="q"/>
            </a:pPr>
            <a:r>
              <a:rPr lang="vi-VN" sz="2400" b="1" i="0">
                <a:solidFill>
                  <a:srgbClr val="5842FF"/>
                </a:solidFill>
                <a:effectLst/>
              </a:rPr>
              <a:t>Lập trình công cụ phần mềm hỗ trợ công việc:</a:t>
            </a:r>
            <a:r>
              <a:rPr lang="vi-VN" sz="2400" b="0" i="0">
                <a:solidFill>
                  <a:srgbClr val="5842FF"/>
                </a:solidFill>
                <a:effectLst/>
              </a:rPr>
              <a:t> Tạo ra các công cụ phần mềm chuyên biệt nhằm nâng cao hiệu quả làm việc và giảm thiểu sai sót.</a:t>
            </a:r>
            <a:endParaRPr lang="en-US" sz="2400" b="0" i="0">
              <a:solidFill>
                <a:srgbClr val="5842FF"/>
              </a:solidFill>
              <a:effectLst/>
            </a:endParaRPr>
          </a:p>
          <a:p>
            <a:pPr marL="342900" indent="-342900" algn="just">
              <a:buFont typeface="Wingdings" panose="05000000000000000000" pitchFamily="2" charset="2"/>
              <a:buChar char="q"/>
            </a:pPr>
            <a:endParaRPr lang="vi-VN" sz="2400" b="0" i="0">
              <a:solidFill>
                <a:srgbClr val="5842FF"/>
              </a:solidFill>
              <a:effectLst/>
            </a:endParaRPr>
          </a:p>
          <a:p>
            <a:pPr marL="342900" indent="-342900" algn="just">
              <a:buFont typeface="Wingdings" panose="05000000000000000000" pitchFamily="2" charset="2"/>
              <a:buChar char="q"/>
            </a:pPr>
            <a:r>
              <a:rPr lang="vi-VN" sz="2400" b="1" i="0">
                <a:solidFill>
                  <a:srgbClr val="5842FF"/>
                </a:solidFill>
                <a:effectLst/>
              </a:rPr>
              <a:t>Nghiên cứu và phát triển hệ thống Vision:</a:t>
            </a:r>
            <a:r>
              <a:rPr lang="vi-VN" sz="2400" b="0" i="0">
                <a:solidFill>
                  <a:srgbClr val="5842FF"/>
                </a:solidFill>
                <a:effectLst/>
              </a:rPr>
              <a:t> Triển khai và cải tiến hệ thống máy ảnh công nghiệp tích hợp trong dây chuyền để giám sát và phân tích hình ảnh sản phẩm.</a:t>
            </a:r>
          </a:p>
        </p:txBody>
      </p:sp>
      <p:pic>
        <p:nvPicPr>
          <p:cNvPr id="34" name="Picture 33">
            <a:extLst>
              <a:ext uri="{FF2B5EF4-FFF2-40B4-BE49-F238E27FC236}">
                <a16:creationId xmlns:a16="http://schemas.microsoft.com/office/drawing/2014/main" id="{65EE9A10-9C38-329C-4A9E-6C39CF2D55E5}"/>
              </a:ext>
            </a:extLst>
          </p:cNvPr>
          <p:cNvPicPr>
            <a:picLocks noChangeAspect="1"/>
          </p:cNvPicPr>
          <p:nvPr/>
        </p:nvPicPr>
        <p:blipFill>
          <a:blip r:embed="rId7"/>
          <a:stretch>
            <a:fillRect/>
          </a:stretch>
        </p:blipFill>
        <p:spPr>
          <a:xfrm>
            <a:off x="14782383" y="1254911"/>
            <a:ext cx="5570025" cy="72455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798502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p:cNvGrpSpPr/>
        <p:nvPr/>
      </p:nvGrpSpPr>
      <p:grpSpPr>
        <a:xfrm>
          <a:off x="0" y="0"/>
          <a:ext cx="0" cy="0"/>
          <a:chOff x="0" y="0"/>
          <a:chExt cx="0" cy="0"/>
        </a:xfrm>
      </p:grpSpPr>
      <p:sp>
        <p:nvSpPr>
          <p:cNvPr id="2" name="Freeform 2"/>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p:cNvGrpSpPr/>
          <p:nvPr/>
        </p:nvGrpSpPr>
        <p:grpSpPr>
          <a:xfrm>
            <a:off x="11638969" y="422647"/>
            <a:ext cx="1947998" cy="117691"/>
            <a:chOff x="0" y="0"/>
            <a:chExt cx="513053" cy="30997"/>
          </a:xfrm>
        </p:grpSpPr>
        <p:sp>
          <p:nvSpPr>
            <p:cNvPr id="5" name="Freeform 5"/>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p:cNvGrpSpPr/>
          <p:nvPr/>
        </p:nvGrpSpPr>
        <p:grpSpPr>
          <a:xfrm>
            <a:off x="14432409" y="0"/>
            <a:ext cx="3855591" cy="10287000"/>
            <a:chOff x="0" y="0"/>
            <a:chExt cx="1194664" cy="3187451"/>
          </a:xfrm>
        </p:grpSpPr>
        <p:sp>
          <p:nvSpPr>
            <p:cNvPr id="8" name="Freeform 8"/>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AutoShape 9"/>
          <p:cNvSpPr/>
          <p:nvPr/>
        </p:nvSpPr>
        <p:spPr>
          <a:xfrm flipH="1" flipV="1">
            <a:off x="1276850" y="3537823"/>
            <a:ext cx="12310515" cy="0"/>
          </a:xfrm>
          <a:prstGeom prst="line">
            <a:avLst/>
          </a:prstGeom>
          <a:ln w="19050" cap="flat">
            <a:solidFill>
              <a:srgbClr val="72EFAC"/>
            </a:solidFill>
            <a:prstDash val="solid"/>
            <a:headEnd type="none" w="sm" len="sm"/>
            <a:tailEnd type="none" w="sm" len="sm"/>
          </a:ln>
        </p:spPr>
      </p:sp>
      <p:sp>
        <p:nvSpPr>
          <p:cNvPr id="10" name="TextBox 10"/>
          <p:cNvSpPr txBox="1"/>
          <p:nvPr/>
        </p:nvSpPr>
        <p:spPr>
          <a:xfrm>
            <a:off x="7920500" y="4189449"/>
            <a:ext cx="1931479" cy="1163385"/>
          </a:xfrm>
          <a:prstGeom prst="rect">
            <a:avLst/>
          </a:prstGeom>
        </p:spPr>
        <p:txBody>
          <a:bodyPr lIns="0" tIns="0" rIns="0" bIns="0" rtlCol="0" anchor="t">
            <a:spAutoFit/>
          </a:bodyPr>
          <a:lstStyle/>
          <a:p>
            <a:pPr algn="ctr">
              <a:lnSpc>
                <a:spcPts val="4651"/>
              </a:lnSpc>
            </a:pPr>
            <a:r>
              <a:rPr lang="en-US" sz="3322" b="1" spc="-6">
                <a:solidFill>
                  <a:srgbClr val="72EFAC"/>
                </a:solidFill>
                <a:latin typeface="Tomorrow Bold"/>
                <a:ea typeface="Tomorrow Bold"/>
                <a:cs typeface="Tomorrow Bold"/>
                <a:sym typeface="Tomorrow Bold"/>
              </a:rPr>
              <a:t>Cụ thể, rõ ràng</a:t>
            </a:r>
          </a:p>
        </p:txBody>
      </p:sp>
      <p:grpSp>
        <p:nvGrpSpPr>
          <p:cNvPr id="11" name="Group 11"/>
          <p:cNvGrpSpPr/>
          <p:nvPr/>
        </p:nvGrpSpPr>
        <p:grpSpPr>
          <a:xfrm>
            <a:off x="2142780" y="3292808"/>
            <a:ext cx="454944" cy="763291"/>
            <a:chOff x="0" y="0"/>
            <a:chExt cx="606592" cy="1017721"/>
          </a:xfrm>
        </p:grpSpPr>
        <p:sp>
          <p:nvSpPr>
            <p:cNvPr id="12" name="AutoShape 12"/>
            <p:cNvSpPr/>
            <p:nvPr/>
          </p:nvSpPr>
          <p:spPr>
            <a:xfrm flipV="1">
              <a:off x="303296" y="606592"/>
              <a:ext cx="0" cy="411129"/>
            </a:xfrm>
            <a:prstGeom prst="line">
              <a:avLst/>
            </a:prstGeom>
            <a:ln w="25400" cap="flat">
              <a:solidFill>
                <a:srgbClr val="FFFFFF"/>
              </a:solidFill>
              <a:prstDash val="solid"/>
              <a:headEnd type="none" w="sm" len="sm"/>
              <a:tailEnd type="none" w="sm" len="sm"/>
            </a:ln>
          </p:spPr>
        </p:sp>
        <p:grpSp>
          <p:nvGrpSpPr>
            <p:cNvPr id="13" name="Group 13"/>
            <p:cNvGrpSpPr/>
            <p:nvPr/>
          </p:nvGrpSpPr>
          <p:grpSpPr>
            <a:xfrm>
              <a:off x="0" y="0"/>
              <a:ext cx="606592" cy="606592"/>
              <a:chOff x="0" y="0"/>
              <a:chExt cx="770446" cy="770446"/>
            </a:xfrm>
          </p:grpSpPr>
          <p:sp>
            <p:nvSpPr>
              <p:cNvPr id="14" name="Freeform 14"/>
              <p:cNvSpPr/>
              <p:nvPr/>
            </p:nvSpPr>
            <p:spPr>
              <a:xfrm>
                <a:off x="0" y="0"/>
                <a:ext cx="770446" cy="770446"/>
              </a:xfrm>
              <a:custGeom>
                <a:avLst/>
                <a:gdLst/>
                <a:ahLst/>
                <a:cxnLst/>
                <a:rect l="l" t="t" r="r" b="b"/>
                <a:pathLst>
                  <a:path w="770446" h="770446">
                    <a:moveTo>
                      <a:pt x="0" y="0"/>
                    </a:moveTo>
                    <a:lnTo>
                      <a:pt x="770446" y="0"/>
                    </a:lnTo>
                    <a:lnTo>
                      <a:pt x="770446" y="770446"/>
                    </a:lnTo>
                    <a:lnTo>
                      <a:pt x="0" y="770446"/>
                    </a:lnTo>
                    <a:close/>
                  </a:path>
                </a:pathLst>
              </a:custGeom>
              <a:solidFill>
                <a:srgbClr val="72EFAC"/>
              </a:solidFill>
            </p:spPr>
          </p:sp>
          <p:sp>
            <p:nvSpPr>
              <p:cNvPr id="15" name="TextBox 15"/>
              <p:cNvSpPr txBox="1"/>
              <p:nvPr/>
            </p:nvSpPr>
            <p:spPr>
              <a:xfrm>
                <a:off x="0" y="-28575"/>
                <a:ext cx="770446" cy="799021"/>
              </a:xfrm>
              <a:prstGeom prst="rect">
                <a:avLst/>
              </a:prstGeom>
            </p:spPr>
            <p:txBody>
              <a:bodyPr lIns="46614" tIns="46614" rIns="46614" bIns="46614" rtlCol="0" anchor="ctr"/>
              <a:lstStyle/>
              <a:p>
                <a:pPr algn="ctr">
                  <a:lnSpc>
                    <a:spcPts val="2774"/>
                  </a:lnSpc>
                </a:pPr>
                <a:endParaRPr/>
              </a:p>
            </p:txBody>
          </p:sp>
        </p:grpSp>
        <p:sp>
          <p:nvSpPr>
            <p:cNvPr id="16" name="TextBox 16"/>
            <p:cNvSpPr txBox="1"/>
            <p:nvPr/>
          </p:nvSpPr>
          <p:spPr>
            <a:xfrm>
              <a:off x="82894" y="64593"/>
              <a:ext cx="440803" cy="398032"/>
            </a:xfrm>
            <a:prstGeom prst="rect">
              <a:avLst/>
            </a:prstGeom>
          </p:spPr>
          <p:txBody>
            <a:bodyPr lIns="0" tIns="0" rIns="0" bIns="0" rtlCol="0" anchor="t">
              <a:spAutoFit/>
            </a:bodyPr>
            <a:lstStyle/>
            <a:p>
              <a:pPr algn="ctr">
                <a:lnSpc>
                  <a:spcPts val="2551"/>
                </a:lnSpc>
              </a:pPr>
              <a:r>
                <a:rPr lang="en-US" sz="1822" b="1" spc="-3">
                  <a:solidFill>
                    <a:srgbClr val="000138"/>
                  </a:solidFill>
                  <a:latin typeface="IBM Plex Sans 2 Bold"/>
                  <a:ea typeface="IBM Plex Sans 2 Bold"/>
                  <a:cs typeface="IBM Plex Sans 2 Bold"/>
                  <a:sym typeface="IBM Plex Sans 2 Bold"/>
                </a:rPr>
                <a:t>1</a:t>
              </a:r>
            </a:p>
          </p:txBody>
        </p:sp>
      </p:grpSp>
      <p:sp>
        <p:nvSpPr>
          <p:cNvPr id="17" name="TextBox 17"/>
          <p:cNvSpPr txBox="1"/>
          <p:nvPr/>
        </p:nvSpPr>
        <p:spPr>
          <a:xfrm>
            <a:off x="1048956" y="4189449"/>
            <a:ext cx="2642591" cy="1163385"/>
          </a:xfrm>
          <a:prstGeom prst="rect">
            <a:avLst/>
          </a:prstGeom>
        </p:spPr>
        <p:txBody>
          <a:bodyPr lIns="0" tIns="0" rIns="0" bIns="0" rtlCol="0" anchor="t">
            <a:spAutoFit/>
          </a:bodyPr>
          <a:lstStyle/>
          <a:p>
            <a:pPr algn="ctr">
              <a:lnSpc>
                <a:spcPts val="4651"/>
              </a:lnSpc>
            </a:pPr>
            <a:r>
              <a:rPr lang="en-US" sz="3322" b="1" spc="-6">
                <a:solidFill>
                  <a:srgbClr val="72EFAC"/>
                </a:solidFill>
                <a:latin typeface="Tomorrow Bold"/>
                <a:ea typeface="Tomorrow Bold"/>
                <a:cs typeface="Tomorrow Bold"/>
                <a:sym typeface="Tomorrow Bold"/>
              </a:rPr>
              <a:t>Ngữ cảnh đầy đủ</a:t>
            </a:r>
          </a:p>
        </p:txBody>
      </p:sp>
      <p:grpSp>
        <p:nvGrpSpPr>
          <p:cNvPr id="18" name="Group 18"/>
          <p:cNvGrpSpPr/>
          <p:nvPr/>
        </p:nvGrpSpPr>
        <p:grpSpPr>
          <a:xfrm>
            <a:off x="5370312" y="3292808"/>
            <a:ext cx="454944" cy="763291"/>
            <a:chOff x="0" y="0"/>
            <a:chExt cx="606592" cy="1017721"/>
          </a:xfrm>
        </p:grpSpPr>
        <p:sp>
          <p:nvSpPr>
            <p:cNvPr id="19" name="AutoShape 19"/>
            <p:cNvSpPr/>
            <p:nvPr/>
          </p:nvSpPr>
          <p:spPr>
            <a:xfrm flipV="1">
              <a:off x="303296" y="515055"/>
              <a:ext cx="0" cy="502666"/>
            </a:xfrm>
            <a:prstGeom prst="line">
              <a:avLst/>
            </a:prstGeom>
            <a:ln w="25400" cap="flat">
              <a:solidFill>
                <a:srgbClr val="FFFFFF"/>
              </a:solidFill>
              <a:prstDash val="solid"/>
              <a:headEnd type="none" w="sm" len="sm"/>
              <a:tailEnd type="none" w="sm" len="sm"/>
            </a:ln>
          </p:spPr>
        </p:sp>
        <p:grpSp>
          <p:nvGrpSpPr>
            <p:cNvPr id="20" name="Group 20"/>
            <p:cNvGrpSpPr/>
            <p:nvPr/>
          </p:nvGrpSpPr>
          <p:grpSpPr>
            <a:xfrm>
              <a:off x="0" y="0"/>
              <a:ext cx="606592" cy="606592"/>
              <a:chOff x="0" y="0"/>
              <a:chExt cx="770446" cy="770446"/>
            </a:xfrm>
          </p:grpSpPr>
          <p:sp>
            <p:nvSpPr>
              <p:cNvPr id="21" name="Freeform 21"/>
              <p:cNvSpPr/>
              <p:nvPr/>
            </p:nvSpPr>
            <p:spPr>
              <a:xfrm>
                <a:off x="0" y="0"/>
                <a:ext cx="770446" cy="770446"/>
              </a:xfrm>
              <a:custGeom>
                <a:avLst/>
                <a:gdLst/>
                <a:ahLst/>
                <a:cxnLst/>
                <a:rect l="l" t="t" r="r" b="b"/>
                <a:pathLst>
                  <a:path w="770446" h="770446">
                    <a:moveTo>
                      <a:pt x="0" y="0"/>
                    </a:moveTo>
                    <a:lnTo>
                      <a:pt x="770446" y="0"/>
                    </a:lnTo>
                    <a:lnTo>
                      <a:pt x="770446" y="770446"/>
                    </a:lnTo>
                    <a:lnTo>
                      <a:pt x="0" y="770446"/>
                    </a:lnTo>
                    <a:close/>
                  </a:path>
                </a:pathLst>
              </a:custGeom>
              <a:solidFill>
                <a:srgbClr val="72EFAC"/>
              </a:solidFill>
            </p:spPr>
          </p:sp>
          <p:sp>
            <p:nvSpPr>
              <p:cNvPr id="22" name="TextBox 22"/>
              <p:cNvSpPr txBox="1"/>
              <p:nvPr/>
            </p:nvSpPr>
            <p:spPr>
              <a:xfrm>
                <a:off x="0" y="-28575"/>
                <a:ext cx="770446" cy="799021"/>
              </a:xfrm>
              <a:prstGeom prst="rect">
                <a:avLst/>
              </a:prstGeom>
            </p:spPr>
            <p:txBody>
              <a:bodyPr lIns="46614" tIns="46614" rIns="46614" bIns="46614" rtlCol="0" anchor="ctr"/>
              <a:lstStyle/>
              <a:p>
                <a:pPr algn="ctr">
                  <a:lnSpc>
                    <a:spcPts val="2774"/>
                  </a:lnSpc>
                </a:pPr>
                <a:endParaRPr/>
              </a:p>
            </p:txBody>
          </p:sp>
        </p:grpSp>
        <p:sp>
          <p:nvSpPr>
            <p:cNvPr id="23" name="TextBox 23"/>
            <p:cNvSpPr txBox="1"/>
            <p:nvPr/>
          </p:nvSpPr>
          <p:spPr>
            <a:xfrm>
              <a:off x="82894" y="64593"/>
              <a:ext cx="440803" cy="398032"/>
            </a:xfrm>
            <a:prstGeom prst="rect">
              <a:avLst/>
            </a:prstGeom>
          </p:spPr>
          <p:txBody>
            <a:bodyPr lIns="0" tIns="0" rIns="0" bIns="0" rtlCol="0" anchor="t">
              <a:spAutoFit/>
            </a:bodyPr>
            <a:lstStyle/>
            <a:p>
              <a:pPr algn="ctr">
                <a:lnSpc>
                  <a:spcPts val="2551"/>
                </a:lnSpc>
              </a:pPr>
              <a:r>
                <a:rPr lang="en-US" sz="1822" b="1" spc="-3">
                  <a:solidFill>
                    <a:srgbClr val="000138"/>
                  </a:solidFill>
                  <a:latin typeface="IBM Plex Sans 2 Bold"/>
                  <a:ea typeface="IBM Plex Sans 2 Bold"/>
                  <a:cs typeface="IBM Plex Sans 2 Bold"/>
                  <a:sym typeface="IBM Plex Sans 2 Bold"/>
                </a:rPr>
                <a:t>2</a:t>
              </a:r>
            </a:p>
          </p:txBody>
        </p:sp>
      </p:grpSp>
      <p:sp>
        <p:nvSpPr>
          <p:cNvPr id="24" name="TextBox 24"/>
          <p:cNvSpPr txBox="1"/>
          <p:nvPr/>
        </p:nvSpPr>
        <p:spPr>
          <a:xfrm>
            <a:off x="4571468" y="4391928"/>
            <a:ext cx="2234125" cy="572835"/>
          </a:xfrm>
          <a:prstGeom prst="rect">
            <a:avLst/>
          </a:prstGeom>
        </p:spPr>
        <p:txBody>
          <a:bodyPr lIns="0" tIns="0" rIns="0" bIns="0" rtlCol="0" anchor="t">
            <a:spAutoFit/>
          </a:bodyPr>
          <a:lstStyle/>
          <a:p>
            <a:pPr algn="ctr">
              <a:lnSpc>
                <a:spcPts val="4651"/>
              </a:lnSpc>
            </a:pPr>
            <a:r>
              <a:rPr lang="en-US" sz="3322" b="1" spc="-6">
                <a:solidFill>
                  <a:srgbClr val="72EFAC"/>
                </a:solidFill>
                <a:latin typeface="Tomorrow Bold"/>
                <a:ea typeface="Tomorrow Bold"/>
                <a:cs typeface="Tomorrow Bold"/>
                <a:sym typeface="Tomorrow Bold"/>
              </a:rPr>
              <a:t>Nhiệm vụ</a:t>
            </a:r>
          </a:p>
        </p:txBody>
      </p:sp>
      <p:grpSp>
        <p:nvGrpSpPr>
          <p:cNvPr id="25" name="Group 25"/>
          <p:cNvGrpSpPr/>
          <p:nvPr/>
        </p:nvGrpSpPr>
        <p:grpSpPr>
          <a:xfrm>
            <a:off x="8597845" y="3292808"/>
            <a:ext cx="454944" cy="763291"/>
            <a:chOff x="0" y="0"/>
            <a:chExt cx="606592" cy="1017721"/>
          </a:xfrm>
        </p:grpSpPr>
        <p:sp>
          <p:nvSpPr>
            <p:cNvPr id="26" name="AutoShape 26"/>
            <p:cNvSpPr/>
            <p:nvPr/>
          </p:nvSpPr>
          <p:spPr>
            <a:xfrm flipV="1">
              <a:off x="303296" y="515055"/>
              <a:ext cx="0" cy="502666"/>
            </a:xfrm>
            <a:prstGeom prst="line">
              <a:avLst/>
            </a:prstGeom>
            <a:ln w="25400" cap="flat">
              <a:solidFill>
                <a:srgbClr val="FFFFFF"/>
              </a:solidFill>
              <a:prstDash val="solid"/>
              <a:headEnd type="none" w="sm" len="sm"/>
              <a:tailEnd type="none" w="sm" len="sm"/>
            </a:ln>
          </p:spPr>
        </p:sp>
        <p:grpSp>
          <p:nvGrpSpPr>
            <p:cNvPr id="27" name="Group 27"/>
            <p:cNvGrpSpPr/>
            <p:nvPr/>
          </p:nvGrpSpPr>
          <p:grpSpPr>
            <a:xfrm>
              <a:off x="0" y="0"/>
              <a:ext cx="606592" cy="606592"/>
              <a:chOff x="0" y="0"/>
              <a:chExt cx="770446" cy="770446"/>
            </a:xfrm>
          </p:grpSpPr>
          <p:sp>
            <p:nvSpPr>
              <p:cNvPr id="28" name="Freeform 28"/>
              <p:cNvSpPr/>
              <p:nvPr/>
            </p:nvSpPr>
            <p:spPr>
              <a:xfrm>
                <a:off x="0" y="0"/>
                <a:ext cx="770446" cy="770446"/>
              </a:xfrm>
              <a:custGeom>
                <a:avLst/>
                <a:gdLst/>
                <a:ahLst/>
                <a:cxnLst/>
                <a:rect l="l" t="t" r="r" b="b"/>
                <a:pathLst>
                  <a:path w="770446" h="770446">
                    <a:moveTo>
                      <a:pt x="0" y="0"/>
                    </a:moveTo>
                    <a:lnTo>
                      <a:pt x="770446" y="0"/>
                    </a:lnTo>
                    <a:lnTo>
                      <a:pt x="770446" y="770446"/>
                    </a:lnTo>
                    <a:lnTo>
                      <a:pt x="0" y="770446"/>
                    </a:lnTo>
                    <a:close/>
                  </a:path>
                </a:pathLst>
              </a:custGeom>
              <a:solidFill>
                <a:srgbClr val="72EFAC"/>
              </a:solidFill>
            </p:spPr>
          </p:sp>
          <p:sp>
            <p:nvSpPr>
              <p:cNvPr id="29" name="TextBox 29"/>
              <p:cNvSpPr txBox="1"/>
              <p:nvPr/>
            </p:nvSpPr>
            <p:spPr>
              <a:xfrm>
                <a:off x="0" y="-28575"/>
                <a:ext cx="770446" cy="799021"/>
              </a:xfrm>
              <a:prstGeom prst="rect">
                <a:avLst/>
              </a:prstGeom>
            </p:spPr>
            <p:txBody>
              <a:bodyPr lIns="46614" tIns="46614" rIns="46614" bIns="46614" rtlCol="0" anchor="ctr"/>
              <a:lstStyle/>
              <a:p>
                <a:pPr algn="ctr">
                  <a:lnSpc>
                    <a:spcPts val="2774"/>
                  </a:lnSpc>
                </a:pPr>
                <a:endParaRPr/>
              </a:p>
            </p:txBody>
          </p:sp>
        </p:grpSp>
        <p:sp>
          <p:nvSpPr>
            <p:cNvPr id="30" name="TextBox 30"/>
            <p:cNvSpPr txBox="1"/>
            <p:nvPr/>
          </p:nvSpPr>
          <p:spPr>
            <a:xfrm>
              <a:off x="82894" y="64593"/>
              <a:ext cx="440803" cy="398032"/>
            </a:xfrm>
            <a:prstGeom prst="rect">
              <a:avLst/>
            </a:prstGeom>
          </p:spPr>
          <p:txBody>
            <a:bodyPr lIns="0" tIns="0" rIns="0" bIns="0" rtlCol="0" anchor="t">
              <a:spAutoFit/>
            </a:bodyPr>
            <a:lstStyle/>
            <a:p>
              <a:pPr algn="ctr">
                <a:lnSpc>
                  <a:spcPts val="2551"/>
                </a:lnSpc>
              </a:pPr>
              <a:r>
                <a:rPr lang="en-US" sz="1822" b="1" spc="-3">
                  <a:solidFill>
                    <a:srgbClr val="000138"/>
                  </a:solidFill>
                  <a:latin typeface="IBM Plex Sans 2 Bold"/>
                  <a:ea typeface="IBM Plex Sans 2 Bold"/>
                  <a:cs typeface="IBM Plex Sans 2 Bold"/>
                  <a:sym typeface="IBM Plex Sans 2 Bold"/>
                </a:rPr>
                <a:t>3</a:t>
              </a:r>
            </a:p>
          </p:txBody>
        </p:sp>
      </p:grpSp>
      <p:sp>
        <p:nvSpPr>
          <p:cNvPr id="31" name="TextBox 31"/>
          <p:cNvSpPr txBox="1"/>
          <p:nvPr/>
        </p:nvSpPr>
        <p:spPr>
          <a:xfrm>
            <a:off x="10640627" y="4170469"/>
            <a:ext cx="3030952" cy="1163385"/>
          </a:xfrm>
          <a:prstGeom prst="rect">
            <a:avLst/>
          </a:prstGeom>
        </p:spPr>
        <p:txBody>
          <a:bodyPr lIns="0" tIns="0" rIns="0" bIns="0" rtlCol="0" anchor="t">
            <a:spAutoFit/>
          </a:bodyPr>
          <a:lstStyle/>
          <a:p>
            <a:pPr algn="ctr">
              <a:lnSpc>
                <a:spcPts val="4651"/>
              </a:lnSpc>
            </a:pPr>
            <a:r>
              <a:rPr lang="en-US" sz="3322" b="1" spc="-6">
                <a:solidFill>
                  <a:srgbClr val="72EFAC"/>
                </a:solidFill>
                <a:latin typeface="Tomorrow Bold"/>
                <a:ea typeface="Tomorrow Bold"/>
                <a:cs typeface="Tomorrow Bold"/>
                <a:sym typeface="Tomorrow Bold"/>
              </a:rPr>
              <a:t>Kết quả mong muốn</a:t>
            </a:r>
          </a:p>
        </p:txBody>
      </p:sp>
      <p:grpSp>
        <p:nvGrpSpPr>
          <p:cNvPr id="32" name="Group 32"/>
          <p:cNvGrpSpPr/>
          <p:nvPr/>
        </p:nvGrpSpPr>
        <p:grpSpPr>
          <a:xfrm>
            <a:off x="11825377" y="3292808"/>
            <a:ext cx="454944" cy="763291"/>
            <a:chOff x="0" y="0"/>
            <a:chExt cx="606592" cy="1017721"/>
          </a:xfrm>
        </p:grpSpPr>
        <p:sp>
          <p:nvSpPr>
            <p:cNvPr id="33" name="AutoShape 33"/>
            <p:cNvSpPr/>
            <p:nvPr/>
          </p:nvSpPr>
          <p:spPr>
            <a:xfrm flipV="1">
              <a:off x="303296" y="515055"/>
              <a:ext cx="0" cy="502666"/>
            </a:xfrm>
            <a:prstGeom prst="line">
              <a:avLst/>
            </a:prstGeom>
            <a:ln w="25400" cap="flat">
              <a:solidFill>
                <a:srgbClr val="FFFFFF"/>
              </a:solidFill>
              <a:prstDash val="solid"/>
              <a:headEnd type="none" w="sm" len="sm"/>
              <a:tailEnd type="none" w="sm" len="sm"/>
            </a:ln>
          </p:spPr>
        </p:sp>
        <p:grpSp>
          <p:nvGrpSpPr>
            <p:cNvPr id="34" name="Group 34"/>
            <p:cNvGrpSpPr/>
            <p:nvPr/>
          </p:nvGrpSpPr>
          <p:grpSpPr>
            <a:xfrm>
              <a:off x="0" y="0"/>
              <a:ext cx="606592" cy="606592"/>
              <a:chOff x="0" y="0"/>
              <a:chExt cx="770446" cy="770446"/>
            </a:xfrm>
          </p:grpSpPr>
          <p:sp>
            <p:nvSpPr>
              <p:cNvPr id="35" name="Freeform 35"/>
              <p:cNvSpPr/>
              <p:nvPr/>
            </p:nvSpPr>
            <p:spPr>
              <a:xfrm>
                <a:off x="0" y="0"/>
                <a:ext cx="770446" cy="770446"/>
              </a:xfrm>
              <a:custGeom>
                <a:avLst/>
                <a:gdLst/>
                <a:ahLst/>
                <a:cxnLst/>
                <a:rect l="l" t="t" r="r" b="b"/>
                <a:pathLst>
                  <a:path w="770446" h="770446">
                    <a:moveTo>
                      <a:pt x="0" y="0"/>
                    </a:moveTo>
                    <a:lnTo>
                      <a:pt x="770446" y="0"/>
                    </a:lnTo>
                    <a:lnTo>
                      <a:pt x="770446" y="770446"/>
                    </a:lnTo>
                    <a:lnTo>
                      <a:pt x="0" y="770446"/>
                    </a:lnTo>
                    <a:close/>
                  </a:path>
                </a:pathLst>
              </a:custGeom>
              <a:solidFill>
                <a:srgbClr val="72EFAC"/>
              </a:solidFill>
            </p:spPr>
          </p:sp>
          <p:sp>
            <p:nvSpPr>
              <p:cNvPr id="36" name="TextBox 36"/>
              <p:cNvSpPr txBox="1"/>
              <p:nvPr/>
            </p:nvSpPr>
            <p:spPr>
              <a:xfrm>
                <a:off x="0" y="-28575"/>
                <a:ext cx="770446" cy="799021"/>
              </a:xfrm>
              <a:prstGeom prst="rect">
                <a:avLst/>
              </a:prstGeom>
            </p:spPr>
            <p:txBody>
              <a:bodyPr lIns="46614" tIns="46614" rIns="46614" bIns="46614" rtlCol="0" anchor="ctr"/>
              <a:lstStyle/>
              <a:p>
                <a:pPr algn="ctr">
                  <a:lnSpc>
                    <a:spcPts val="2774"/>
                  </a:lnSpc>
                </a:pPr>
                <a:endParaRPr/>
              </a:p>
            </p:txBody>
          </p:sp>
        </p:grpSp>
        <p:sp>
          <p:nvSpPr>
            <p:cNvPr id="37" name="TextBox 37"/>
            <p:cNvSpPr txBox="1"/>
            <p:nvPr/>
          </p:nvSpPr>
          <p:spPr>
            <a:xfrm>
              <a:off x="82894" y="64593"/>
              <a:ext cx="440803" cy="398032"/>
            </a:xfrm>
            <a:prstGeom prst="rect">
              <a:avLst/>
            </a:prstGeom>
          </p:spPr>
          <p:txBody>
            <a:bodyPr lIns="0" tIns="0" rIns="0" bIns="0" rtlCol="0" anchor="t">
              <a:spAutoFit/>
            </a:bodyPr>
            <a:lstStyle/>
            <a:p>
              <a:pPr algn="ctr">
                <a:lnSpc>
                  <a:spcPts val="2551"/>
                </a:lnSpc>
              </a:pPr>
              <a:r>
                <a:rPr lang="en-US" sz="1822" b="1" spc="-3">
                  <a:solidFill>
                    <a:srgbClr val="000138"/>
                  </a:solidFill>
                  <a:latin typeface="IBM Plex Sans 2 Bold"/>
                  <a:ea typeface="IBM Plex Sans 2 Bold"/>
                  <a:cs typeface="IBM Plex Sans 2 Bold"/>
                  <a:sym typeface="IBM Plex Sans 2 Bold"/>
                </a:rPr>
                <a:t>4</a:t>
              </a:r>
            </a:p>
          </p:txBody>
        </p:sp>
      </p:grpSp>
      <p:sp>
        <p:nvSpPr>
          <p:cNvPr id="38" name="TextBox 38"/>
          <p:cNvSpPr txBox="1"/>
          <p:nvPr/>
        </p:nvSpPr>
        <p:spPr>
          <a:xfrm>
            <a:off x="988886" y="1115833"/>
            <a:ext cx="12133471" cy="840105"/>
          </a:xfrm>
          <a:prstGeom prst="rect">
            <a:avLst/>
          </a:prstGeom>
        </p:spPr>
        <p:txBody>
          <a:bodyPr lIns="0" tIns="0" rIns="0" bIns="0" rtlCol="0" anchor="t">
            <a:spAutoFit/>
          </a:bodyPr>
          <a:lstStyle/>
          <a:p>
            <a:pPr algn="l">
              <a:lnSpc>
                <a:spcPts val="6360"/>
              </a:lnSpc>
            </a:pPr>
            <a:r>
              <a:rPr lang="en-US" sz="6000" b="1" spc="-12">
                <a:solidFill>
                  <a:srgbClr val="FFFFFF"/>
                </a:solidFill>
                <a:latin typeface="Tomorrow Bold"/>
                <a:ea typeface="Tomorrow Bold"/>
                <a:cs typeface="Tomorrow Bold"/>
                <a:sym typeface="Tomorrow Bold"/>
              </a:rPr>
              <a:t>Cấu trúc tạo prompt hiệu quả</a:t>
            </a:r>
          </a:p>
        </p:txBody>
      </p:sp>
      <p:grpSp>
        <p:nvGrpSpPr>
          <p:cNvPr id="39" name="Group 39"/>
          <p:cNvGrpSpPr/>
          <p:nvPr/>
        </p:nvGrpSpPr>
        <p:grpSpPr>
          <a:xfrm rot="-10800000">
            <a:off x="14887" y="2155963"/>
            <a:ext cx="1947998" cy="117691"/>
            <a:chOff x="0" y="0"/>
            <a:chExt cx="513053" cy="30997"/>
          </a:xfrm>
        </p:grpSpPr>
        <p:sp>
          <p:nvSpPr>
            <p:cNvPr id="40" name="Freeform 40"/>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41" name="TextBox 41"/>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42" name="TextBox 42"/>
          <p:cNvSpPr txBox="1"/>
          <p:nvPr/>
        </p:nvSpPr>
        <p:spPr>
          <a:xfrm>
            <a:off x="7528569" y="5901155"/>
            <a:ext cx="2593496" cy="2473325"/>
          </a:xfrm>
          <a:prstGeom prst="rect">
            <a:avLst/>
          </a:prstGeom>
        </p:spPr>
        <p:txBody>
          <a:bodyPr lIns="0" tIns="0" rIns="0" bIns="0" rtlCol="0" anchor="t">
            <a:spAutoFit/>
          </a:bodyPr>
          <a:lstStyle/>
          <a:p>
            <a:pPr algn="just">
              <a:lnSpc>
                <a:spcPts val="2800"/>
              </a:lnSpc>
              <a:spcBef>
                <a:spcPct val="0"/>
              </a:spcBef>
            </a:pPr>
            <a:r>
              <a:rPr lang="en-US" sz="2000" spc="-4">
                <a:solidFill>
                  <a:srgbClr val="FFFFFF"/>
                </a:solidFill>
                <a:latin typeface="Tomorrow"/>
                <a:ea typeface="Tomorrow"/>
                <a:cs typeface="Tomorrow"/>
                <a:sym typeface="Tomorrow"/>
              </a:rPr>
              <a:t>AI không có khả năng suy luận như con người. Nên Prompt càng rõ ràng  thì AI càng hiểu chính xác yêu cầu của bạn</a:t>
            </a:r>
          </a:p>
        </p:txBody>
      </p:sp>
      <p:sp>
        <p:nvSpPr>
          <p:cNvPr id="43" name="TextBox 43"/>
          <p:cNvSpPr txBox="1"/>
          <p:nvPr/>
        </p:nvSpPr>
        <p:spPr>
          <a:xfrm>
            <a:off x="897386" y="5901155"/>
            <a:ext cx="2794162" cy="1768475"/>
          </a:xfrm>
          <a:prstGeom prst="rect">
            <a:avLst/>
          </a:prstGeom>
        </p:spPr>
        <p:txBody>
          <a:bodyPr lIns="0" tIns="0" rIns="0" bIns="0" rtlCol="0" anchor="t">
            <a:spAutoFit/>
          </a:bodyPr>
          <a:lstStyle/>
          <a:p>
            <a:pPr algn="just">
              <a:lnSpc>
                <a:spcPts val="2800"/>
              </a:lnSpc>
              <a:spcBef>
                <a:spcPct val="0"/>
              </a:spcBef>
            </a:pPr>
            <a:r>
              <a:rPr lang="en-US" sz="2000" spc="-4">
                <a:solidFill>
                  <a:srgbClr val="FFFFFF"/>
                </a:solidFill>
                <a:latin typeface="Tomorrow"/>
                <a:ea typeface="Tomorrow"/>
                <a:cs typeface="Tomorrow"/>
                <a:sym typeface="Tomorrow"/>
              </a:rPr>
              <a:t>Cung cấp đầy đủ ngữ cảnh giúp AI hiểu rõ mục đích, đối tượng, phong cách của yêu cầu.</a:t>
            </a:r>
          </a:p>
        </p:txBody>
      </p:sp>
      <p:sp>
        <p:nvSpPr>
          <p:cNvPr id="44" name="TextBox 44"/>
          <p:cNvSpPr txBox="1"/>
          <p:nvPr/>
        </p:nvSpPr>
        <p:spPr>
          <a:xfrm>
            <a:off x="4261460" y="5901155"/>
            <a:ext cx="2794162" cy="711200"/>
          </a:xfrm>
          <a:prstGeom prst="rect">
            <a:avLst/>
          </a:prstGeom>
        </p:spPr>
        <p:txBody>
          <a:bodyPr lIns="0" tIns="0" rIns="0" bIns="0" rtlCol="0" anchor="t">
            <a:spAutoFit/>
          </a:bodyPr>
          <a:lstStyle/>
          <a:p>
            <a:pPr algn="just">
              <a:lnSpc>
                <a:spcPts val="2800"/>
              </a:lnSpc>
              <a:spcBef>
                <a:spcPct val="0"/>
              </a:spcBef>
            </a:pPr>
            <a:r>
              <a:rPr lang="en-US" sz="2000" spc="-4">
                <a:solidFill>
                  <a:srgbClr val="FFFFFF"/>
                </a:solidFill>
                <a:latin typeface="Tomorrow"/>
                <a:ea typeface="Tomorrow"/>
                <a:cs typeface="Tomorrow"/>
                <a:sym typeface="Tomorrow"/>
              </a:rPr>
              <a:t>Yêu cầu cụ thể nhiệm vụ AI cần làm là gì.</a:t>
            </a:r>
          </a:p>
        </p:txBody>
      </p:sp>
      <p:sp>
        <p:nvSpPr>
          <p:cNvPr id="45" name="TextBox 45"/>
          <p:cNvSpPr txBox="1"/>
          <p:nvPr/>
        </p:nvSpPr>
        <p:spPr>
          <a:xfrm>
            <a:off x="10793203" y="5901155"/>
            <a:ext cx="2794162" cy="2120900"/>
          </a:xfrm>
          <a:prstGeom prst="rect">
            <a:avLst/>
          </a:prstGeom>
        </p:spPr>
        <p:txBody>
          <a:bodyPr lIns="0" tIns="0" rIns="0" bIns="0" rtlCol="0" anchor="t">
            <a:spAutoFit/>
          </a:bodyPr>
          <a:lstStyle/>
          <a:p>
            <a:pPr algn="just">
              <a:lnSpc>
                <a:spcPts val="2800"/>
              </a:lnSpc>
              <a:spcBef>
                <a:spcPct val="0"/>
              </a:spcBef>
            </a:pPr>
            <a:r>
              <a:rPr lang="en-US" sz="2000" spc="-4">
                <a:solidFill>
                  <a:srgbClr val="FFFFFF"/>
                </a:solidFill>
                <a:latin typeface="Tomorrow"/>
                <a:ea typeface="Tomorrow"/>
                <a:cs typeface="Tomorrow"/>
                <a:sym typeface="Tomorrow"/>
              </a:rPr>
              <a:t>Càng mô tả kết quả bạn muốn nhận được (phong cách, nội dung, định dạng, ...) thì AI sẽ trả về kết quả càng phù hợp với bạn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p:cNvGrpSpPr/>
        <p:nvPr/>
      </p:nvGrpSpPr>
      <p:grpSpPr>
        <a:xfrm>
          <a:off x="0" y="0"/>
          <a:ext cx="0" cy="0"/>
          <a:chOff x="0" y="0"/>
          <a:chExt cx="0" cy="0"/>
        </a:xfrm>
      </p:grpSpPr>
      <p:sp>
        <p:nvSpPr>
          <p:cNvPr id="2" name="Freeform 2"/>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p:cNvGrpSpPr/>
          <p:nvPr/>
        </p:nvGrpSpPr>
        <p:grpSpPr>
          <a:xfrm>
            <a:off x="11638969" y="422647"/>
            <a:ext cx="1947998" cy="117691"/>
            <a:chOff x="0" y="0"/>
            <a:chExt cx="513053" cy="30997"/>
          </a:xfrm>
        </p:grpSpPr>
        <p:sp>
          <p:nvSpPr>
            <p:cNvPr id="5" name="Freeform 5"/>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p:cNvGrpSpPr/>
          <p:nvPr/>
        </p:nvGrpSpPr>
        <p:grpSpPr>
          <a:xfrm>
            <a:off x="14432409" y="0"/>
            <a:ext cx="3855591" cy="10287000"/>
            <a:chOff x="0" y="0"/>
            <a:chExt cx="1194664" cy="3187451"/>
          </a:xfrm>
        </p:grpSpPr>
        <p:sp>
          <p:nvSpPr>
            <p:cNvPr id="8" name="Freeform 8"/>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p:cNvSpPr txBox="1"/>
          <p:nvPr/>
        </p:nvSpPr>
        <p:spPr>
          <a:xfrm>
            <a:off x="2321195" y="538642"/>
            <a:ext cx="10542354" cy="1507490"/>
          </a:xfrm>
          <a:prstGeom prst="rect">
            <a:avLst/>
          </a:prstGeom>
        </p:spPr>
        <p:txBody>
          <a:bodyPr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câu lệnh Prompt dùng cho Chatbot AI</a:t>
            </a:r>
          </a:p>
        </p:txBody>
      </p:sp>
      <p:grpSp>
        <p:nvGrpSpPr>
          <p:cNvPr id="10" name="Group 10"/>
          <p:cNvGrpSpPr/>
          <p:nvPr/>
        </p:nvGrpSpPr>
        <p:grpSpPr>
          <a:xfrm rot="-10800000">
            <a:off x="14887" y="1753157"/>
            <a:ext cx="1947998" cy="117691"/>
            <a:chOff x="0" y="0"/>
            <a:chExt cx="513053" cy="30997"/>
          </a:xfrm>
        </p:grpSpPr>
        <p:sp>
          <p:nvSpPr>
            <p:cNvPr id="11" name="Freeform 11"/>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p:cNvSpPr txBox="1"/>
          <p:nvPr/>
        </p:nvSpPr>
        <p:spPr>
          <a:xfrm>
            <a:off x="1469589" y="4111803"/>
            <a:ext cx="12598081" cy="3430193"/>
          </a:xfrm>
          <a:prstGeom prst="rect">
            <a:avLst/>
          </a:prstGeom>
        </p:spPr>
        <p:txBody>
          <a:bodyPr lIns="0" tIns="0" rIns="0" bIns="0" rtlCol="0" anchor="t">
            <a:spAutoFit/>
          </a:bodyPr>
          <a:lstStyle/>
          <a:p>
            <a:pPr algn="l">
              <a:lnSpc>
                <a:spcPts val="6842"/>
              </a:lnSpc>
            </a:pPr>
            <a:r>
              <a:rPr lang="en-US" sz="4276" spc="-8">
                <a:solidFill>
                  <a:srgbClr val="FFFFFF"/>
                </a:solidFill>
                <a:latin typeface="Tomorrow"/>
                <a:ea typeface="Tomorrow"/>
                <a:cs typeface="Tomorrow"/>
                <a:sym typeface="Tomorrow"/>
              </a:rPr>
              <a:t>Bạn là chuyên gia trong lĩnh vực ... (Role).</a:t>
            </a:r>
          </a:p>
          <a:p>
            <a:pPr algn="l">
              <a:lnSpc>
                <a:spcPts val="6842"/>
              </a:lnSpc>
            </a:pPr>
            <a:r>
              <a:rPr lang="en-US" sz="4276" spc="-8">
                <a:solidFill>
                  <a:srgbClr val="FFFFFF"/>
                </a:solidFill>
                <a:latin typeface="Tomorrow"/>
                <a:ea typeface="Tomorrow"/>
                <a:cs typeface="Tomorrow"/>
                <a:sym typeface="Tomorrow"/>
              </a:rPr>
              <a:t>Hãy giúp tôi nêu ra các ý tưởng cải tiến ... (Action)</a:t>
            </a:r>
          </a:p>
          <a:p>
            <a:pPr algn="l">
              <a:lnSpc>
                <a:spcPts val="6842"/>
              </a:lnSpc>
            </a:pPr>
            <a:r>
              <a:rPr lang="en-US" sz="4276" spc="-8">
                <a:solidFill>
                  <a:srgbClr val="FFFFFF"/>
                </a:solidFill>
                <a:latin typeface="Tomorrow"/>
                <a:ea typeface="Tomorrow"/>
                <a:cs typeface="Tomorrow"/>
                <a:sym typeface="Tomorrow"/>
              </a:rPr>
              <a:t>Thông tin cần phân tích bao gồm: ... (Content)</a:t>
            </a:r>
          </a:p>
          <a:p>
            <a:pPr algn="l">
              <a:lnSpc>
                <a:spcPts val="6842"/>
              </a:lnSpc>
            </a:pPr>
            <a:r>
              <a:rPr lang="en-US" sz="4276" spc="-8">
                <a:solidFill>
                  <a:srgbClr val="FFFFFF"/>
                </a:solidFill>
                <a:latin typeface="Tomorrow"/>
                <a:ea typeface="Tomorrow"/>
                <a:cs typeface="Tomorrow"/>
                <a:sym typeface="Tomorrow"/>
              </a:rPr>
              <a:t>Hãy trình bày kết quả dưới dạng ... (Execute)</a:t>
            </a:r>
          </a:p>
        </p:txBody>
      </p:sp>
      <p:sp>
        <p:nvSpPr>
          <p:cNvPr id="14" name="TextBox 14"/>
          <p:cNvSpPr txBox="1"/>
          <p:nvPr/>
        </p:nvSpPr>
        <p:spPr>
          <a:xfrm>
            <a:off x="726912" y="2530006"/>
            <a:ext cx="3844557" cy="1397000"/>
          </a:xfrm>
          <a:prstGeom prst="rect">
            <a:avLst/>
          </a:prstGeom>
        </p:spPr>
        <p:txBody>
          <a:bodyPr lIns="0" tIns="0" rIns="0" bIns="0" rtlCol="0" anchor="t">
            <a:spAutoFit/>
          </a:bodyPr>
          <a:lstStyle/>
          <a:p>
            <a:pPr algn="l">
              <a:lnSpc>
                <a:spcPts val="10599"/>
              </a:lnSpc>
            </a:pPr>
            <a:r>
              <a:rPr lang="en-US" sz="9999" b="1" spc="-19">
                <a:solidFill>
                  <a:srgbClr val="FFFFFF"/>
                </a:solidFill>
                <a:latin typeface="Tomorrow Bold"/>
                <a:ea typeface="Tomorrow Bold"/>
                <a:cs typeface="Tomorrow Bold"/>
                <a:sym typeface="Tomorrow Bold"/>
              </a:rPr>
              <a:t>RACE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p:cNvGrpSpPr/>
        <p:nvPr/>
      </p:nvGrpSpPr>
      <p:grpSpPr>
        <a:xfrm>
          <a:off x="0" y="0"/>
          <a:ext cx="0" cy="0"/>
          <a:chOff x="0" y="0"/>
          <a:chExt cx="0" cy="0"/>
        </a:xfrm>
      </p:grpSpPr>
      <p:sp>
        <p:nvSpPr>
          <p:cNvPr id="2" name="Freeform 2"/>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p:cNvGrpSpPr/>
          <p:nvPr/>
        </p:nvGrpSpPr>
        <p:grpSpPr>
          <a:xfrm>
            <a:off x="11638969" y="422647"/>
            <a:ext cx="1947998" cy="117691"/>
            <a:chOff x="0" y="0"/>
            <a:chExt cx="513053" cy="30997"/>
          </a:xfrm>
        </p:grpSpPr>
        <p:sp>
          <p:nvSpPr>
            <p:cNvPr id="5" name="Freeform 5"/>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p:cNvGrpSpPr/>
          <p:nvPr/>
        </p:nvGrpSpPr>
        <p:grpSpPr>
          <a:xfrm>
            <a:off x="14432409" y="0"/>
            <a:ext cx="3855591" cy="10287000"/>
            <a:chOff x="0" y="0"/>
            <a:chExt cx="1194664" cy="3187451"/>
          </a:xfrm>
        </p:grpSpPr>
        <p:sp>
          <p:nvSpPr>
            <p:cNvPr id="8" name="Freeform 8"/>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p:cNvSpPr txBox="1"/>
          <p:nvPr/>
        </p:nvSpPr>
        <p:spPr>
          <a:xfrm>
            <a:off x="2321195" y="538642"/>
            <a:ext cx="10542354" cy="1507490"/>
          </a:xfrm>
          <a:prstGeom prst="rect">
            <a:avLst/>
          </a:prstGeom>
        </p:spPr>
        <p:txBody>
          <a:bodyPr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câu lệnh Prompt dùng cho Chatbot AI</a:t>
            </a:r>
          </a:p>
        </p:txBody>
      </p:sp>
      <p:grpSp>
        <p:nvGrpSpPr>
          <p:cNvPr id="10" name="Group 10"/>
          <p:cNvGrpSpPr/>
          <p:nvPr/>
        </p:nvGrpSpPr>
        <p:grpSpPr>
          <a:xfrm rot="-10800000">
            <a:off x="14887" y="1753157"/>
            <a:ext cx="1947998" cy="117691"/>
            <a:chOff x="0" y="0"/>
            <a:chExt cx="513053" cy="30997"/>
          </a:xfrm>
        </p:grpSpPr>
        <p:sp>
          <p:nvSpPr>
            <p:cNvPr id="11" name="Freeform 11"/>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p:cNvSpPr txBox="1"/>
          <p:nvPr/>
        </p:nvSpPr>
        <p:spPr>
          <a:xfrm>
            <a:off x="726912" y="2530006"/>
            <a:ext cx="3844557" cy="1397000"/>
          </a:xfrm>
          <a:prstGeom prst="rect">
            <a:avLst/>
          </a:prstGeom>
        </p:spPr>
        <p:txBody>
          <a:bodyPr lIns="0" tIns="0" rIns="0" bIns="0" rtlCol="0" anchor="t">
            <a:spAutoFit/>
          </a:bodyPr>
          <a:lstStyle/>
          <a:p>
            <a:pPr algn="l">
              <a:lnSpc>
                <a:spcPts val="10599"/>
              </a:lnSpc>
            </a:pPr>
            <a:r>
              <a:rPr lang="en-US" sz="9999" b="1" spc="-19">
                <a:solidFill>
                  <a:srgbClr val="FFFFFF"/>
                </a:solidFill>
                <a:latin typeface="Tomorrow Bold"/>
                <a:ea typeface="Tomorrow Bold"/>
                <a:cs typeface="Tomorrow Bold"/>
                <a:sym typeface="Tomorrow Bold"/>
              </a:rPr>
              <a:t>RACE </a:t>
            </a:r>
          </a:p>
        </p:txBody>
      </p:sp>
      <p:sp>
        <p:nvSpPr>
          <p:cNvPr id="14" name="TextBox 14"/>
          <p:cNvSpPr txBox="1"/>
          <p:nvPr/>
        </p:nvSpPr>
        <p:spPr>
          <a:xfrm>
            <a:off x="1028700" y="3884706"/>
            <a:ext cx="13424790" cy="2673350"/>
          </a:xfrm>
          <a:prstGeom prst="rect">
            <a:avLst/>
          </a:prstGeom>
        </p:spPr>
        <p:txBody>
          <a:bodyPr lIns="0" tIns="0" rIns="0" bIns="0" rtlCol="0" anchor="t">
            <a:spAutoFit/>
          </a:bodyPr>
          <a:lstStyle/>
          <a:p>
            <a:pPr algn="l">
              <a:lnSpc>
                <a:spcPts val="5424"/>
              </a:lnSpc>
            </a:pPr>
            <a:r>
              <a:rPr lang="en-US" sz="2499" spc="-4">
                <a:solidFill>
                  <a:srgbClr val="FFFFFF"/>
                </a:solidFill>
                <a:latin typeface="IBM Plex Sans Condensed"/>
                <a:ea typeface="IBM Plex Sans Condensed"/>
                <a:cs typeface="IBM Plex Sans Condensed"/>
                <a:sym typeface="IBM Plex Sans Condensed"/>
              </a:rPr>
              <a:t>○ Role: Xác định vai trò của Chatbot AI.</a:t>
            </a:r>
          </a:p>
          <a:p>
            <a:pPr algn="l">
              <a:lnSpc>
                <a:spcPts val="5424"/>
              </a:lnSpc>
            </a:pPr>
            <a:r>
              <a:rPr lang="en-US" sz="2499" spc="-4">
                <a:solidFill>
                  <a:srgbClr val="FFFFFF"/>
                </a:solidFill>
                <a:latin typeface="IBM Plex Sans Condensed"/>
                <a:ea typeface="IBM Plex Sans Condensed"/>
                <a:cs typeface="IBM Plex Sans Condensed"/>
                <a:sym typeface="IBM Plex Sans Condensed"/>
              </a:rPr>
              <a:t>○ Action: Nêu rõ hành động Chatbot AI cần thực hiện: phân tích, so sánh, đánh giá, viết, sáng tạo,...</a:t>
            </a:r>
          </a:p>
          <a:p>
            <a:pPr algn="l">
              <a:lnSpc>
                <a:spcPts val="5424"/>
              </a:lnSpc>
            </a:pPr>
            <a:r>
              <a:rPr lang="en-US" sz="2499" spc="-4">
                <a:solidFill>
                  <a:srgbClr val="FFFFFF"/>
                </a:solidFill>
                <a:latin typeface="IBM Plex Sans Condensed"/>
                <a:ea typeface="IBM Plex Sans Condensed"/>
                <a:cs typeface="IBM Plex Sans Condensed"/>
                <a:sym typeface="IBM Plex Sans Condensed"/>
              </a:rPr>
              <a:t>○ Content: Cung cấp thông tin đầu vào cho Chatbot AI: văn bản cần phân tích, sản phẩm cần đánh giá,...</a:t>
            </a:r>
          </a:p>
          <a:p>
            <a:pPr algn="l">
              <a:lnSpc>
                <a:spcPts val="5424"/>
              </a:lnSpc>
            </a:pPr>
            <a:r>
              <a:rPr lang="en-US" sz="2499" spc="-5">
                <a:solidFill>
                  <a:srgbClr val="FFFFFF"/>
                </a:solidFill>
                <a:latin typeface="IBM Plex Sans Condensed"/>
                <a:ea typeface="IBM Plex Sans Condensed"/>
                <a:cs typeface="IBM Plex Sans Condensed"/>
                <a:sym typeface="IBM Plex Sans Condensed"/>
              </a:rPr>
              <a:t>○ Execute: Hướng dẫn cách thức Chatbot AI trình bày kết quả: theo danh sách, bảng biểu,…</a:t>
            </a:r>
          </a:p>
        </p:txBody>
      </p:sp>
      <p:sp>
        <p:nvSpPr>
          <p:cNvPr id="15" name="TextBox 15"/>
          <p:cNvSpPr txBox="1"/>
          <p:nvPr/>
        </p:nvSpPr>
        <p:spPr>
          <a:xfrm>
            <a:off x="1587118" y="6758081"/>
            <a:ext cx="12307955" cy="2857500"/>
          </a:xfrm>
          <a:prstGeom prst="rect">
            <a:avLst/>
          </a:prstGeom>
        </p:spPr>
        <p:txBody>
          <a:bodyPr lIns="0" tIns="0" rIns="0" bIns="0" rtlCol="0" anchor="t">
            <a:spAutoFit/>
          </a:bodyPr>
          <a:lstStyle/>
          <a:p>
            <a:pPr algn="just">
              <a:lnSpc>
                <a:spcPts val="4649"/>
              </a:lnSpc>
            </a:pPr>
            <a:r>
              <a:rPr lang="en-US" sz="2499" spc="5">
                <a:solidFill>
                  <a:srgbClr val="F2B42D"/>
                </a:solidFill>
                <a:latin typeface="IBM Plex Sans Condensed"/>
                <a:ea typeface="IBM Plex Sans Condensed"/>
                <a:cs typeface="IBM Plex Sans Condensed"/>
                <a:sym typeface="IBM Plex Sans Condensed"/>
              </a:rPr>
              <a:t>Ví dụ: Bạn là một chuyên gia phân tích thị trường (Role). Nhiệm vụ của bạn là phân tích đối </a:t>
            </a:r>
          </a:p>
          <a:p>
            <a:pPr algn="just">
              <a:lnSpc>
                <a:spcPts val="4649"/>
              </a:lnSpc>
            </a:pPr>
            <a:r>
              <a:rPr lang="en-US" sz="2499" spc="-5">
                <a:solidFill>
                  <a:srgbClr val="F2B42D"/>
                </a:solidFill>
                <a:latin typeface="IBM Plex Sans Condensed"/>
                <a:ea typeface="IBM Plex Sans Condensed"/>
                <a:cs typeface="IBM Plex Sans Condensed"/>
                <a:sym typeface="IBM Plex Sans Condensed"/>
              </a:rPr>
              <a:t>thủ cạnh tranh của Biti’s trong lĩnh vực kinh doanh giày dép tại Việt Nam (Action). Thông tin </a:t>
            </a:r>
          </a:p>
          <a:p>
            <a:pPr algn="just">
              <a:lnSpc>
                <a:spcPts val="4649"/>
              </a:lnSpc>
            </a:pPr>
            <a:r>
              <a:rPr lang="en-US" sz="2499" spc="7">
                <a:solidFill>
                  <a:srgbClr val="F2B42D"/>
                </a:solidFill>
                <a:latin typeface="IBM Plex Sans Condensed"/>
                <a:ea typeface="IBM Plex Sans Condensed"/>
                <a:cs typeface="IBM Plex Sans Condensed"/>
                <a:sym typeface="IBM Plex Sans Condensed"/>
              </a:rPr>
              <a:t>cần phân tích bao gồm: ưu điểm, nhược điểm, thị phần, chiến lược marketing (Content). Hãy </a:t>
            </a:r>
          </a:p>
          <a:p>
            <a:pPr algn="just">
              <a:lnSpc>
                <a:spcPts val="4649"/>
              </a:lnSpc>
            </a:pPr>
            <a:r>
              <a:rPr lang="en-US" sz="2499" spc="15">
                <a:solidFill>
                  <a:srgbClr val="F2B42D"/>
                </a:solidFill>
                <a:latin typeface="IBM Plex Sans Condensed"/>
                <a:ea typeface="IBM Plex Sans Condensed"/>
                <a:cs typeface="IBM Plex Sans Condensed"/>
                <a:sym typeface="IBM Plex Sans Condensed"/>
              </a:rPr>
              <a:t>trình bày kết quả dưới dạng bảng biểu (Execute). Ví dụ về format bảng biểu: [chèn hình ảnh </a:t>
            </a:r>
          </a:p>
          <a:p>
            <a:pPr algn="just">
              <a:lnSpc>
                <a:spcPts val="4649"/>
              </a:lnSpc>
            </a:pPr>
            <a:r>
              <a:rPr lang="en-US" sz="2499" spc="-5">
                <a:solidFill>
                  <a:srgbClr val="F2B42D"/>
                </a:solidFill>
                <a:latin typeface="IBM Plex Sans Condensed"/>
                <a:ea typeface="IBM Plex Sans Condensed"/>
                <a:cs typeface="IBM Plex Sans Condensed"/>
                <a:sym typeface="IBM Plex Sans Condensed"/>
              </a:rPr>
              <a:t>hoặc mô tả chi tiết format bảng] (Example).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p:cNvGrpSpPr/>
        <p:nvPr/>
      </p:nvGrpSpPr>
      <p:grpSpPr>
        <a:xfrm>
          <a:off x="0" y="0"/>
          <a:ext cx="0" cy="0"/>
          <a:chOff x="0" y="0"/>
          <a:chExt cx="0" cy="0"/>
        </a:xfrm>
      </p:grpSpPr>
      <p:sp>
        <p:nvSpPr>
          <p:cNvPr id="2" name="Freeform 2"/>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p:cNvGrpSpPr/>
          <p:nvPr/>
        </p:nvGrpSpPr>
        <p:grpSpPr>
          <a:xfrm>
            <a:off x="11638969" y="422647"/>
            <a:ext cx="1947998" cy="117691"/>
            <a:chOff x="0" y="0"/>
            <a:chExt cx="513053" cy="30997"/>
          </a:xfrm>
        </p:grpSpPr>
        <p:sp>
          <p:nvSpPr>
            <p:cNvPr id="5" name="Freeform 5"/>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p:cNvGrpSpPr/>
          <p:nvPr/>
        </p:nvGrpSpPr>
        <p:grpSpPr>
          <a:xfrm>
            <a:off x="14432409" y="0"/>
            <a:ext cx="3855591" cy="10287000"/>
            <a:chOff x="0" y="0"/>
            <a:chExt cx="1194664" cy="3187451"/>
          </a:xfrm>
        </p:grpSpPr>
        <p:sp>
          <p:nvSpPr>
            <p:cNvPr id="8" name="Freeform 8"/>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p:cNvSpPr txBox="1"/>
          <p:nvPr/>
        </p:nvSpPr>
        <p:spPr>
          <a:xfrm>
            <a:off x="2321195" y="538642"/>
            <a:ext cx="10542354" cy="1507490"/>
          </a:xfrm>
          <a:prstGeom prst="rect">
            <a:avLst/>
          </a:prstGeom>
        </p:spPr>
        <p:txBody>
          <a:bodyPr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câu lệnh Prompt dùng cho Chatbot AI</a:t>
            </a:r>
          </a:p>
        </p:txBody>
      </p:sp>
      <p:grpSp>
        <p:nvGrpSpPr>
          <p:cNvPr id="10" name="Group 10"/>
          <p:cNvGrpSpPr/>
          <p:nvPr/>
        </p:nvGrpSpPr>
        <p:grpSpPr>
          <a:xfrm rot="-10800000">
            <a:off x="14887" y="1753157"/>
            <a:ext cx="1947998" cy="117691"/>
            <a:chOff x="0" y="0"/>
            <a:chExt cx="513053" cy="30997"/>
          </a:xfrm>
        </p:grpSpPr>
        <p:sp>
          <p:nvSpPr>
            <p:cNvPr id="11" name="Freeform 11"/>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p:cNvSpPr txBox="1"/>
          <p:nvPr/>
        </p:nvSpPr>
        <p:spPr>
          <a:xfrm>
            <a:off x="1469589" y="4111803"/>
            <a:ext cx="12598081" cy="2561195"/>
          </a:xfrm>
          <a:prstGeom prst="rect">
            <a:avLst/>
          </a:prstGeom>
        </p:spPr>
        <p:txBody>
          <a:bodyPr lIns="0" tIns="0" rIns="0" bIns="0" rtlCol="0" anchor="t">
            <a:spAutoFit/>
          </a:bodyPr>
          <a:lstStyle/>
          <a:p>
            <a:pPr algn="l">
              <a:lnSpc>
                <a:spcPts val="6842"/>
              </a:lnSpc>
            </a:pPr>
            <a:r>
              <a:rPr lang="en-US" sz="4276" spc="-8">
                <a:solidFill>
                  <a:srgbClr val="FFFFFF"/>
                </a:solidFill>
                <a:latin typeface="Tomorrow"/>
                <a:ea typeface="Tomorrow"/>
                <a:cs typeface="Tomorrow"/>
                <a:sym typeface="Tomorrow"/>
              </a:rPr>
              <a:t>Bạn là chuyên gia trong lĩnh vực ... (Role).</a:t>
            </a:r>
          </a:p>
          <a:p>
            <a:pPr algn="l">
              <a:lnSpc>
                <a:spcPts val="6842"/>
              </a:lnSpc>
            </a:pPr>
            <a:r>
              <a:rPr lang="en-US" sz="4276" spc="-8">
                <a:solidFill>
                  <a:srgbClr val="FFFFFF"/>
                </a:solidFill>
                <a:latin typeface="Tomorrow"/>
                <a:ea typeface="Tomorrow"/>
                <a:cs typeface="Tomorrow"/>
                <a:sym typeface="Tomorrow"/>
              </a:rPr>
              <a:t>Nhiệm vụ của bạn là ... (Task)</a:t>
            </a:r>
          </a:p>
          <a:p>
            <a:pPr algn="l">
              <a:lnSpc>
                <a:spcPts val="6842"/>
              </a:lnSpc>
            </a:pPr>
            <a:r>
              <a:rPr lang="en-US" sz="4276" spc="-8">
                <a:solidFill>
                  <a:srgbClr val="FFFFFF"/>
                </a:solidFill>
                <a:latin typeface="Tomorrow"/>
                <a:ea typeface="Tomorrow"/>
                <a:cs typeface="Tomorrow"/>
                <a:sym typeface="Tomorrow"/>
              </a:rPr>
              <a:t>Hãy trình bày bài đăng dưới dạng ... (Format)</a:t>
            </a:r>
          </a:p>
        </p:txBody>
      </p:sp>
      <p:sp>
        <p:nvSpPr>
          <p:cNvPr id="14" name="TextBox 14"/>
          <p:cNvSpPr txBox="1"/>
          <p:nvPr/>
        </p:nvSpPr>
        <p:spPr>
          <a:xfrm>
            <a:off x="726912" y="2530006"/>
            <a:ext cx="3844557" cy="1397000"/>
          </a:xfrm>
          <a:prstGeom prst="rect">
            <a:avLst/>
          </a:prstGeom>
        </p:spPr>
        <p:txBody>
          <a:bodyPr lIns="0" tIns="0" rIns="0" bIns="0" rtlCol="0" anchor="t">
            <a:spAutoFit/>
          </a:bodyPr>
          <a:lstStyle/>
          <a:p>
            <a:pPr algn="l">
              <a:lnSpc>
                <a:spcPts val="10599"/>
              </a:lnSpc>
            </a:pPr>
            <a:r>
              <a:rPr lang="en-US" sz="9999" b="1" spc="-19">
                <a:solidFill>
                  <a:srgbClr val="FFFFFF"/>
                </a:solidFill>
                <a:latin typeface="Tomorrow Bold"/>
                <a:ea typeface="Tomorrow Bold"/>
                <a:cs typeface="Tomorrow Bold"/>
                <a:sym typeface="Tomorrow Bold"/>
              </a:rPr>
              <a:t>RTF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p:cNvGrpSpPr/>
        <p:nvPr/>
      </p:nvGrpSpPr>
      <p:grpSpPr>
        <a:xfrm>
          <a:off x="0" y="0"/>
          <a:ext cx="0" cy="0"/>
          <a:chOff x="0" y="0"/>
          <a:chExt cx="0" cy="0"/>
        </a:xfrm>
      </p:grpSpPr>
      <p:sp>
        <p:nvSpPr>
          <p:cNvPr id="2" name="Freeform 2"/>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p:cNvGrpSpPr/>
          <p:nvPr/>
        </p:nvGrpSpPr>
        <p:grpSpPr>
          <a:xfrm>
            <a:off x="11638969" y="422647"/>
            <a:ext cx="1947998" cy="117691"/>
            <a:chOff x="0" y="0"/>
            <a:chExt cx="513053" cy="30997"/>
          </a:xfrm>
        </p:grpSpPr>
        <p:sp>
          <p:nvSpPr>
            <p:cNvPr id="5" name="Freeform 5"/>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p:cNvGrpSpPr/>
          <p:nvPr/>
        </p:nvGrpSpPr>
        <p:grpSpPr>
          <a:xfrm>
            <a:off x="14432409" y="0"/>
            <a:ext cx="3855591" cy="10287000"/>
            <a:chOff x="0" y="0"/>
            <a:chExt cx="1194664" cy="3187451"/>
          </a:xfrm>
        </p:grpSpPr>
        <p:sp>
          <p:nvSpPr>
            <p:cNvPr id="8" name="Freeform 8"/>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p:cNvSpPr txBox="1"/>
          <p:nvPr/>
        </p:nvSpPr>
        <p:spPr>
          <a:xfrm>
            <a:off x="2321195" y="538642"/>
            <a:ext cx="10542354" cy="1507490"/>
          </a:xfrm>
          <a:prstGeom prst="rect">
            <a:avLst/>
          </a:prstGeom>
        </p:spPr>
        <p:txBody>
          <a:bodyPr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câu lệnh Prompt dùng cho Chatbot AI</a:t>
            </a:r>
          </a:p>
        </p:txBody>
      </p:sp>
      <p:grpSp>
        <p:nvGrpSpPr>
          <p:cNvPr id="10" name="Group 10"/>
          <p:cNvGrpSpPr/>
          <p:nvPr/>
        </p:nvGrpSpPr>
        <p:grpSpPr>
          <a:xfrm rot="-10800000">
            <a:off x="14887" y="1753157"/>
            <a:ext cx="1947998" cy="117691"/>
            <a:chOff x="0" y="0"/>
            <a:chExt cx="513053" cy="30997"/>
          </a:xfrm>
        </p:grpSpPr>
        <p:sp>
          <p:nvSpPr>
            <p:cNvPr id="11" name="Freeform 11"/>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p:cNvSpPr txBox="1"/>
          <p:nvPr/>
        </p:nvSpPr>
        <p:spPr>
          <a:xfrm>
            <a:off x="726912" y="2530006"/>
            <a:ext cx="3844557" cy="1397000"/>
          </a:xfrm>
          <a:prstGeom prst="rect">
            <a:avLst/>
          </a:prstGeom>
        </p:spPr>
        <p:txBody>
          <a:bodyPr lIns="0" tIns="0" rIns="0" bIns="0" rtlCol="0" anchor="t">
            <a:spAutoFit/>
          </a:bodyPr>
          <a:lstStyle/>
          <a:p>
            <a:pPr algn="l">
              <a:lnSpc>
                <a:spcPts val="10599"/>
              </a:lnSpc>
            </a:pPr>
            <a:r>
              <a:rPr lang="en-US" sz="9999" b="1" spc="-19">
                <a:solidFill>
                  <a:srgbClr val="FFFFFF"/>
                </a:solidFill>
                <a:latin typeface="Tomorrow Bold"/>
                <a:ea typeface="Tomorrow Bold"/>
                <a:cs typeface="Tomorrow Bold"/>
                <a:sym typeface="Tomorrow Bold"/>
              </a:rPr>
              <a:t>RTF </a:t>
            </a:r>
          </a:p>
        </p:txBody>
      </p:sp>
      <p:sp>
        <p:nvSpPr>
          <p:cNvPr id="14" name="Freeform 14"/>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960773" y="7318375"/>
            <a:ext cx="11263198" cy="1939925"/>
          </a:xfrm>
          <a:prstGeom prst="rect">
            <a:avLst/>
          </a:prstGeom>
        </p:spPr>
        <p:txBody>
          <a:bodyPr lIns="0" tIns="0" rIns="0" bIns="0" rtlCol="0" anchor="t">
            <a:spAutoFit/>
          </a:bodyPr>
          <a:lstStyle/>
          <a:p>
            <a:pPr algn="just">
              <a:lnSpc>
                <a:spcPts val="3499"/>
              </a:lnSpc>
            </a:pPr>
            <a:r>
              <a:rPr lang="en-US" sz="2499" spc="-10">
                <a:solidFill>
                  <a:srgbClr val="F2B42D"/>
                </a:solidFill>
                <a:latin typeface="IBM Plex Sans 1"/>
                <a:ea typeface="IBM Plex Sans 1"/>
                <a:cs typeface="IBM Plex Sans 1"/>
                <a:sym typeface="IBM Plex Sans 1"/>
              </a:rPr>
              <a:t>Ví dụ: </a:t>
            </a:r>
          </a:p>
          <a:p>
            <a:pPr algn="just">
              <a:lnSpc>
                <a:spcPts val="2999"/>
              </a:lnSpc>
            </a:pPr>
            <a:r>
              <a:rPr lang="en-US" sz="2499" spc="22">
                <a:solidFill>
                  <a:srgbClr val="F2B42D"/>
                </a:solidFill>
                <a:latin typeface="IBM Plex Sans Condensed"/>
                <a:ea typeface="IBM Plex Sans Condensed"/>
                <a:cs typeface="IBM Plex Sans Condensed"/>
                <a:sym typeface="IBM Plex Sans Condensed"/>
              </a:rPr>
              <a:t>Hãy đóng vai trò là một chuyên viên tư vấn bán điện thoại di động Samsung (Role). Nhiệm vụ của bạn là viết một bài đăng quảng cáo cho sản phẩm mới Zflip 6/ Galaxy S24 Ultra (Task). Hãy trình bày bài đăng dưới dạng liệt kê các tiện ích nổi bật của sản phẩm (Format).</a:t>
            </a:r>
          </a:p>
        </p:txBody>
      </p:sp>
      <p:sp>
        <p:nvSpPr>
          <p:cNvPr id="16" name="TextBox 16"/>
          <p:cNvSpPr txBox="1"/>
          <p:nvPr/>
        </p:nvSpPr>
        <p:spPr>
          <a:xfrm>
            <a:off x="1537697" y="3942492"/>
            <a:ext cx="11579952" cy="3111500"/>
          </a:xfrm>
          <a:prstGeom prst="rect">
            <a:avLst/>
          </a:prstGeom>
        </p:spPr>
        <p:txBody>
          <a:bodyPr lIns="0" tIns="0" rIns="0" bIns="0" rtlCol="0" anchor="t">
            <a:spAutoFit/>
          </a:bodyPr>
          <a:lstStyle/>
          <a:p>
            <a:pPr algn="l">
              <a:lnSpc>
                <a:spcPts val="4149"/>
              </a:lnSpc>
            </a:pPr>
            <a:r>
              <a:rPr lang="en-US" sz="2499" spc="-4">
                <a:solidFill>
                  <a:srgbClr val="FFFFFF"/>
                </a:solidFill>
                <a:latin typeface="IBM Plex Sans Condensed"/>
                <a:ea typeface="IBM Plex Sans Condensed"/>
                <a:cs typeface="IBM Plex Sans Condensed"/>
                <a:sym typeface="IBM Plex Sans Condensed"/>
              </a:rPr>
              <a:t>○ </a:t>
            </a:r>
            <a:r>
              <a:rPr lang="en-US" sz="2499" b="1" spc="-4">
                <a:solidFill>
                  <a:srgbClr val="FFFFFF"/>
                </a:solidFill>
                <a:latin typeface="IBM Plex Sans Condensed Bold"/>
                <a:ea typeface="IBM Plex Sans Condensed Bold"/>
                <a:cs typeface="IBM Plex Sans Condensed Bold"/>
                <a:sym typeface="IBM Plex Sans Condensed Bold"/>
              </a:rPr>
              <a:t>Role:</a:t>
            </a:r>
            <a:r>
              <a:rPr lang="en-US" sz="2499" spc="-4">
                <a:solidFill>
                  <a:srgbClr val="FFFFFF"/>
                </a:solidFill>
                <a:latin typeface="IBM Plex Sans Condensed"/>
                <a:ea typeface="IBM Plex Sans Condensed"/>
                <a:cs typeface="IBM Plex Sans Condensed"/>
                <a:sym typeface="IBM Plex Sans Condensed"/>
              </a:rPr>
              <a:t> Xác định vai trò của Chatbot AI, bạn muốn nó đóng vai trò gì? Chuyên gia marketing? Chuyên viên tư vấn bất động sản? Hay là một nhà sáng tạo nội dung?</a:t>
            </a:r>
          </a:p>
          <a:p>
            <a:pPr algn="l">
              <a:lnSpc>
                <a:spcPts val="4149"/>
              </a:lnSpc>
            </a:pPr>
            <a:r>
              <a:rPr lang="en-US" sz="2499" spc="-4">
                <a:solidFill>
                  <a:srgbClr val="FFFFFF"/>
                </a:solidFill>
                <a:latin typeface="IBM Plex Sans Condensed"/>
                <a:ea typeface="IBM Plex Sans Condensed"/>
                <a:cs typeface="IBM Plex Sans Condensed"/>
                <a:sym typeface="IBM Plex Sans Condensed"/>
              </a:rPr>
              <a:t>○ </a:t>
            </a:r>
            <a:r>
              <a:rPr lang="en-US" sz="2499" b="1" spc="-4">
                <a:solidFill>
                  <a:srgbClr val="FFFFFF"/>
                </a:solidFill>
                <a:latin typeface="IBM Plex Sans Condensed Bold"/>
                <a:ea typeface="IBM Plex Sans Condensed Bold"/>
                <a:cs typeface="IBM Plex Sans Condensed Bold"/>
                <a:sym typeface="IBM Plex Sans Condensed Bold"/>
              </a:rPr>
              <a:t>Task:</a:t>
            </a:r>
            <a:r>
              <a:rPr lang="en-US" sz="2499" spc="-4">
                <a:solidFill>
                  <a:srgbClr val="FFFFFF"/>
                </a:solidFill>
                <a:latin typeface="IBM Plex Sans Condensed"/>
                <a:ea typeface="IBM Plex Sans Condensed"/>
                <a:cs typeface="IBM Plex Sans Condensed"/>
                <a:sym typeface="IBM Plex Sans Condensed"/>
              </a:rPr>
              <a:t> Nêu rõ nhiệm vụ cụ thể mà Chatbot cần thực hiện, ví dụ: viết nội dung quảng cáo, phân tích thị trường, tạo kịch bản video,…</a:t>
            </a:r>
          </a:p>
          <a:p>
            <a:pPr algn="l">
              <a:lnSpc>
                <a:spcPts val="4149"/>
              </a:lnSpc>
            </a:pPr>
            <a:r>
              <a:rPr lang="en-US" sz="2499" spc="-5">
                <a:solidFill>
                  <a:srgbClr val="FFFFFF"/>
                </a:solidFill>
                <a:latin typeface="IBM Plex Sans Condensed"/>
                <a:ea typeface="IBM Plex Sans Condensed"/>
                <a:cs typeface="IBM Plex Sans Condensed"/>
                <a:sym typeface="IBM Plex Sans Condensed"/>
              </a:rPr>
              <a:t>○ </a:t>
            </a:r>
            <a:r>
              <a:rPr lang="en-US" sz="2499" b="1" spc="-5">
                <a:solidFill>
                  <a:srgbClr val="FFFFFF"/>
                </a:solidFill>
                <a:latin typeface="IBM Plex Sans Condensed Bold"/>
                <a:ea typeface="IBM Plex Sans Condensed Bold"/>
                <a:cs typeface="IBM Plex Sans Condensed Bold"/>
                <a:sym typeface="IBM Plex Sans Condensed Bold"/>
              </a:rPr>
              <a:t>Format:</a:t>
            </a:r>
            <a:r>
              <a:rPr lang="en-US" sz="2499" spc="-5">
                <a:solidFill>
                  <a:srgbClr val="FFFFFF"/>
                </a:solidFill>
                <a:latin typeface="IBM Plex Sans Condensed"/>
                <a:ea typeface="IBM Plex Sans Condensed"/>
                <a:cs typeface="IBM Plex Sans Condensed"/>
                <a:sym typeface="IBM Plex Sans Condensed"/>
              </a:rPr>
              <a:t> Chỉ định định dạng mong muốn cho kết quả đầu ra, ví dụ: danh sách, bảng biểu, đoạn văn, kịch bản chi tiết,…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426511C6-2AB2-3EAE-4AD7-06998D8CCC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E939F2-06AD-5538-2C69-32843BEC0134}"/>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3" name="Group 3">
            <a:extLst>
              <a:ext uri="{FF2B5EF4-FFF2-40B4-BE49-F238E27FC236}">
                <a16:creationId xmlns:a16="http://schemas.microsoft.com/office/drawing/2014/main" id="{7F2AE104-CDA0-BF59-5110-AC034F38A97B}"/>
              </a:ext>
            </a:extLst>
          </p:cNvPr>
          <p:cNvGrpSpPr/>
          <p:nvPr/>
        </p:nvGrpSpPr>
        <p:grpSpPr>
          <a:xfrm>
            <a:off x="11624082" y="2633881"/>
            <a:ext cx="1947998" cy="117691"/>
            <a:chOff x="0" y="0"/>
            <a:chExt cx="513053" cy="30997"/>
          </a:xfrm>
        </p:grpSpPr>
        <p:sp>
          <p:nvSpPr>
            <p:cNvPr id="4" name="Freeform 4">
              <a:extLst>
                <a:ext uri="{FF2B5EF4-FFF2-40B4-BE49-F238E27FC236}">
                  <a16:creationId xmlns:a16="http://schemas.microsoft.com/office/drawing/2014/main" id="{FF0B0C29-F726-3C5A-B371-9A7F37B5ACDA}"/>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5" name="TextBox 5">
              <a:extLst>
                <a:ext uri="{FF2B5EF4-FFF2-40B4-BE49-F238E27FC236}">
                  <a16:creationId xmlns:a16="http://schemas.microsoft.com/office/drawing/2014/main" id="{BEC8CE83-3FAE-7B8A-1312-D3A2BA795C41}"/>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6" name="Group 6">
            <a:extLst>
              <a:ext uri="{FF2B5EF4-FFF2-40B4-BE49-F238E27FC236}">
                <a16:creationId xmlns:a16="http://schemas.microsoft.com/office/drawing/2014/main" id="{2805AEC4-5075-04DD-AEA2-367F8BD1079F}"/>
              </a:ext>
            </a:extLst>
          </p:cNvPr>
          <p:cNvGrpSpPr/>
          <p:nvPr/>
        </p:nvGrpSpPr>
        <p:grpSpPr>
          <a:xfrm>
            <a:off x="14432409" y="0"/>
            <a:ext cx="3855591" cy="10287000"/>
            <a:chOff x="0" y="0"/>
            <a:chExt cx="1194664" cy="3187451"/>
          </a:xfrm>
        </p:grpSpPr>
        <p:sp>
          <p:nvSpPr>
            <p:cNvPr id="7" name="Freeform 7">
              <a:extLst>
                <a:ext uri="{FF2B5EF4-FFF2-40B4-BE49-F238E27FC236}">
                  <a16:creationId xmlns:a16="http://schemas.microsoft.com/office/drawing/2014/main" id="{C6136D5B-AFE6-DDE5-0632-685B0BB8943F}"/>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8" name="TextBox 8">
            <a:extLst>
              <a:ext uri="{FF2B5EF4-FFF2-40B4-BE49-F238E27FC236}">
                <a16:creationId xmlns:a16="http://schemas.microsoft.com/office/drawing/2014/main" id="{93609C34-22A5-87EF-9F4A-20313815F944}"/>
              </a:ext>
            </a:extLst>
          </p:cNvPr>
          <p:cNvSpPr txBox="1"/>
          <p:nvPr/>
        </p:nvSpPr>
        <p:spPr>
          <a:xfrm>
            <a:off x="1824570" y="2926175"/>
            <a:ext cx="10999313" cy="2955501"/>
          </a:xfrm>
          <a:prstGeom prst="rect">
            <a:avLst/>
          </a:prstGeom>
        </p:spPr>
        <p:txBody>
          <a:bodyPr lIns="0" tIns="0" rIns="0" bIns="0" rtlCol="0" anchor="t">
            <a:spAutoFit/>
          </a:bodyPr>
          <a:lstStyle/>
          <a:p>
            <a:pPr algn="ctr">
              <a:lnSpc>
                <a:spcPts val="11923"/>
              </a:lnSpc>
            </a:pPr>
            <a:r>
              <a:rPr lang="en-US" sz="8516" b="1" spc="-17">
                <a:solidFill>
                  <a:srgbClr val="F2B42D"/>
                </a:solidFill>
                <a:latin typeface="Tomorrow Bold"/>
                <a:ea typeface="Tomorrow Bold"/>
                <a:cs typeface="Tomorrow Bold"/>
                <a:sym typeface="Tomorrow Bold"/>
              </a:rPr>
              <a:t>PROMPT</a:t>
            </a:r>
          </a:p>
          <a:p>
            <a:pPr algn="ctr">
              <a:lnSpc>
                <a:spcPts val="11923"/>
              </a:lnSpc>
            </a:pPr>
            <a:r>
              <a:rPr lang="en-US" sz="8516" b="1" spc="-17">
                <a:solidFill>
                  <a:srgbClr val="72EFAC"/>
                </a:solidFill>
                <a:latin typeface="Tomorrow Bold"/>
                <a:ea typeface="Tomorrow Bold"/>
                <a:cs typeface="Tomorrow Bold"/>
                <a:sym typeface="Tomorrow Bold"/>
              </a:rPr>
              <a:t>PATTERNS</a:t>
            </a:r>
          </a:p>
        </p:txBody>
      </p:sp>
      <p:grpSp>
        <p:nvGrpSpPr>
          <p:cNvPr id="9" name="Group 9">
            <a:extLst>
              <a:ext uri="{FF2B5EF4-FFF2-40B4-BE49-F238E27FC236}">
                <a16:creationId xmlns:a16="http://schemas.microsoft.com/office/drawing/2014/main" id="{916CB0C3-C036-7B66-2A6B-3944962AB393}"/>
              </a:ext>
            </a:extLst>
          </p:cNvPr>
          <p:cNvGrpSpPr/>
          <p:nvPr/>
        </p:nvGrpSpPr>
        <p:grpSpPr>
          <a:xfrm rot="-10800000">
            <a:off x="0" y="5763985"/>
            <a:ext cx="1947998" cy="117691"/>
            <a:chOff x="0" y="0"/>
            <a:chExt cx="513053" cy="30997"/>
          </a:xfrm>
        </p:grpSpPr>
        <p:sp>
          <p:nvSpPr>
            <p:cNvPr id="10" name="Freeform 10">
              <a:extLst>
                <a:ext uri="{FF2B5EF4-FFF2-40B4-BE49-F238E27FC236}">
                  <a16:creationId xmlns:a16="http://schemas.microsoft.com/office/drawing/2014/main" id="{DC179153-B4F8-8CE0-2BF2-E1CB98A295D6}"/>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1" name="TextBox 11">
              <a:extLst>
                <a:ext uri="{FF2B5EF4-FFF2-40B4-BE49-F238E27FC236}">
                  <a16:creationId xmlns:a16="http://schemas.microsoft.com/office/drawing/2014/main" id="{39D747C8-D759-088D-4A22-D225F74DDDBD}"/>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Tree>
    <p:extLst>
      <p:ext uri="{BB962C8B-B14F-4D97-AF65-F5344CB8AC3E}">
        <p14:creationId xmlns:p14="http://schemas.microsoft.com/office/powerpoint/2010/main" val="2590008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95F5CDA1-24D0-286D-CD5F-E8C1958BF6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33762C-EE03-0FAD-B256-BB947EE0AAD5}"/>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F9596F9D-5853-0C83-0093-BAFC42811BFF}"/>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82A1E56F-33D7-9A9D-8736-782F8AE64D64}"/>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FB7EBF38-C00F-BE13-1731-A8A50EDDDEF8}"/>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382DB712-23CC-AC7B-63E4-C688DF6C0069}"/>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F016BBC5-2E66-DAF8-C235-58B66C5E77D0}"/>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3B1A6D00-03DF-9A99-45B0-01B37618057E}"/>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311090D4-F27E-D846-9A54-B5E8F7BF528A}"/>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87679676-B1B1-96EC-6562-E6F43582A79F}"/>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869FF9CA-52A0-E383-AF88-696AE3CF95DB}"/>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FE5D821D-EFAC-DB03-C40A-078187490315}"/>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128AE926-02F1-0908-BA2B-CC318BCAF007}"/>
              </a:ext>
            </a:extLst>
          </p:cNvPr>
          <p:cNvSpPr txBox="1"/>
          <p:nvPr/>
        </p:nvSpPr>
        <p:spPr>
          <a:xfrm>
            <a:off x="1405531" y="2530006"/>
            <a:ext cx="12181436"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Persona Pattern </a:t>
            </a:r>
          </a:p>
        </p:txBody>
      </p:sp>
      <p:sp>
        <p:nvSpPr>
          <p:cNvPr id="14" name="Freeform 14">
            <a:extLst>
              <a:ext uri="{FF2B5EF4-FFF2-40B4-BE49-F238E27FC236}">
                <a16:creationId xmlns:a16="http://schemas.microsoft.com/office/drawing/2014/main" id="{0E0BA0D6-71E9-4830-4AF5-9472CEDA6115}"/>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A8A5C813-069D-2277-0FDE-B3B2774A43FA}"/>
              </a:ext>
            </a:extLst>
          </p:cNvPr>
          <p:cNvSpPr txBox="1"/>
          <p:nvPr/>
        </p:nvSpPr>
        <p:spPr>
          <a:xfrm>
            <a:off x="1405531" y="7347651"/>
            <a:ext cx="11263198" cy="818686"/>
          </a:xfrm>
          <a:prstGeom prst="rect">
            <a:avLst/>
          </a:prstGeom>
        </p:spPr>
        <p:txBody>
          <a:bodyPr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Tôi là một đứa bé 5  tuổi. Hãy nói cho tôi khái niệm về AI</a:t>
            </a:r>
          </a:p>
        </p:txBody>
      </p:sp>
      <p:sp>
        <p:nvSpPr>
          <p:cNvPr id="16" name="TextBox 16">
            <a:extLst>
              <a:ext uri="{FF2B5EF4-FFF2-40B4-BE49-F238E27FC236}">
                <a16:creationId xmlns:a16="http://schemas.microsoft.com/office/drawing/2014/main" id="{C4A99637-75E7-71CD-76E8-015376FFBE02}"/>
              </a:ext>
            </a:extLst>
          </p:cNvPr>
          <p:cNvSpPr txBox="1"/>
          <p:nvPr/>
        </p:nvSpPr>
        <p:spPr>
          <a:xfrm>
            <a:off x="1537697" y="3942492"/>
            <a:ext cx="11579952" cy="1001428"/>
          </a:xfrm>
          <a:prstGeom prst="rect">
            <a:avLst/>
          </a:prstGeom>
        </p:spPr>
        <p:txBody>
          <a:bodyPr lIns="0" tIns="0" rIns="0" bIns="0" rtlCol="0" anchor="t">
            <a:spAutoFit/>
          </a:bodyPr>
          <a:lstStyle/>
          <a:p>
            <a:pPr marL="342900" indent="-342900" algn="l">
              <a:lnSpc>
                <a:spcPts val="4149"/>
              </a:lnSpc>
              <a:buFont typeface="Wingdings" panose="05000000000000000000" pitchFamily="2" charset="2"/>
              <a:buChar char="q"/>
            </a:pPr>
            <a:r>
              <a:rPr lang="en-US" sz="2499" spc="-4">
                <a:solidFill>
                  <a:srgbClr val="FFFFFF"/>
                </a:solidFill>
                <a:latin typeface="IBM Plex Sans Condensed"/>
                <a:ea typeface="IBM Plex Sans Condensed"/>
                <a:cs typeface="IBM Plex Sans Condensed"/>
                <a:sym typeface="IBM Plex Sans Condensed"/>
              </a:rPr>
              <a:t>Đóng vai làm nhân vật X</a:t>
            </a:r>
          </a:p>
          <a:p>
            <a:pPr marL="342900" indent="-342900" algn="l">
              <a:lnSpc>
                <a:spcPts val="4149"/>
              </a:lnSpc>
              <a:buFont typeface="Wingdings" panose="05000000000000000000" pitchFamily="2" charset="2"/>
              <a:buChar char="q"/>
            </a:pPr>
            <a:r>
              <a:rPr lang="en-US" sz="2499" spc="-4">
                <a:solidFill>
                  <a:srgbClr val="FFFFFF"/>
                </a:solidFill>
                <a:latin typeface="IBM Plex Sans Condensed"/>
                <a:ea typeface="IBM Plex Sans Condensed"/>
                <a:cs typeface="IBM Plex Sans Condensed"/>
                <a:sym typeface="IBM Plex Sans Condensed"/>
              </a:rPr>
              <a:t>Bạn là X</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3372738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79EC4849-F028-5D17-6D8E-AF08E2FA65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190EE1-6807-0499-9A24-386621C5D9BD}"/>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47DE1404-2452-4FAA-58FD-4A3924075BDC}"/>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871DF8A8-9FF7-9E43-8A5C-802FB0BE35AB}"/>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17FFEEF6-EB2E-C3E1-D313-A8C1CF5975E1}"/>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5F60A3D4-9E18-99C5-E5D8-58D4ADF3D627}"/>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93F603BA-5AC1-E9BA-A92B-A5BEC77D3457}"/>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C68265A3-F0F6-A4E1-EBB7-F9F116ACB062}"/>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CD0CFE47-750B-AF11-05C9-5D477D75E8C6}"/>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6205F2D0-3A9C-10B3-318A-233DB317DB36}"/>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FD274CCB-5FF5-3081-096E-9A307D4D4745}"/>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775C2B5A-5885-4AE1-C879-9DCDBF8BCD1E}"/>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3D1A9AA5-CAD4-9E0E-FE94-71B3FF5C10C9}"/>
              </a:ext>
            </a:extLst>
          </p:cNvPr>
          <p:cNvSpPr txBox="1"/>
          <p:nvPr/>
        </p:nvSpPr>
        <p:spPr>
          <a:xfrm>
            <a:off x="1405531" y="2530006"/>
            <a:ext cx="13835422"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Question Refinement Pattern</a:t>
            </a:r>
          </a:p>
        </p:txBody>
      </p:sp>
      <p:sp>
        <p:nvSpPr>
          <p:cNvPr id="14" name="Freeform 14">
            <a:extLst>
              <a:ext uri="{FF2B5EF4-FFF2-40B4-BE49-F238E27FC236}">
                <a16:creationId xmlns:a16="http://schemas.microsoft.com/office/drawing/2014/main" id="{CED21C51-F797-E15C-7A74-F9EBC9298EE5}"/>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66444EFB-B606-2910-02A2-CA146A84BFB4}"/>
              </a:ext>
            </a:extLst>
          </p:cNvPr>
          <p:cNvSpPr txBox="1"/>
          <p:nvPr/>
        </p:nvSpPr>
        <p:spPr>
          <a:xfrm>
            <a:off x="1537697" y="7330309"/>
            <a:ext cx="11873503" cy="2357568"/>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Từ giờ trở đi, mỗi khi tôi đặt câu hỏi, hãy đề xuất một phiên bản tốt hơn</a:t>
            </a:r>
            <a:r>
              <a:rPr lang="en-US" sz="2499" spc="22">
                <a:solidFill>
                  <a:srgbClr val="F2B42D"/>
                </a:solidFill>
                <a:latin typeface="IBM Plex Sans Condensed"/>
                <a:ea typeface="IBM Plex Sans Condensed"/>
                <a:cs typeface="IBM Plex Sans Condensed"/>
                <a:sym typeface="IBM Plex Sans Condensed"/>
              </a:rPr>
              <a:t> </a:t>
            </a:r>
            <a:r>
              <a:rPr lang="vi-VN" sz="2499" spc="22">
                <a:solidFill>
                  <a:srgbClr val="F2B42D"/>
                </a:solidFill>
                <a:latin typeface="IBM Plex Sans Condensed"/>
                <a:ea typeface="IBM Plex Sans Condensed"/>
                <a:cs typeface="IBM Plex Sans Condensed"/>
                <a:sym typeface="IBM Plex Sans Condensed"/>
              </a:rPr>
              <a:t>câu hỏi để sử dụng thay thế</a:t>
            </a:r>
            <a:endParaRPr lang="en-US" sz="2499" spc="22">
              <a:solidFill>
                <a:srgbClr val="F2B42D"/>
              </a:solidFill>
              <a:latin typeface="IBM Plex Sans Condensed"/>
              <a:ea typeface="IBM Plex Sans Condensed"/>
              <a:cs typeface="IBM Plex Sans Condensed"/>
              <a:sym typeface="IBM Plex Sans Condensed"/>
            </a:endParaRP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Từ giờ trở đi, mỗi khi tôi đặt câu hỏi, hãy đề xuất một phiên bản tốt hơn </a:t>
            </a:r>
            <a:r>
              <a:rPr lang="en-US" sz="2499" spc="22">
                <a:solidFill>
                  <a:srgbClr val="F2B42D"/>
                </a:solidFill>
                <a:latin typeface="IBM Plex Sans Condensed"/>
                <a:ea typeface="IBM Plex Sans Condensed"/>
                <a:cs typeface="IBM Plex Sans Condensed"/>
                <a:sym typeface="IBM Plex Sans Condensed"/>
              </a:rPr>
              <a:t> </a:t>
            </a:r>
            <a:r>
              <a:rPr lang="vi-VN" sz="2499" spc="22">
                <a:solidFill>
                  <a:srgbClr val="F2B42D"/>
                </a:solidFill>
                <a:latin typeface="IBM Plex Sans Condensed"/>
                <a:ea typeface="IBM Plex Sans Condensed"/>
                <a:cs typeface="IBM Plex Sans Condensed"/>
                <a:sym typeface="IBM Plex Sans Condensed"/>
              </a:rPr>
              <a:t>đặt câu hỏi và hỏi tôi xem tôi có muốn sử dụng nó thay thế không</a:t>
            </a:r>
            <a:endParaRPr lang="en-US" sz="2499" spc="22">
              <a:solidFill>
                <a:srgbClr val="F2B42D"/>
              </a:solidFill>
              <a:latin typeface="IBM Plex Sans Condensed"/>
              <a:ea typeface="IBM Plex Sans Condensed"/>
              <a:cs typeface="IBM Plex Sans Condensed"/>
              <a:sym typeface="IBM Plex Sans Condensed"/>
            </a:endParaRPr>
          </a:p>
          <a:p>
            <a:pPr algn="just">
              <a:lnSpc>
                <a:spcPts val="2999"/>
              </a:lnSpc>
            </a:pPr>
            <a:endParaRPr lang="en-US" sz="2499" spc="22">
              <a:solidFill>
                <a:srgbClr val="F2B42D"/>
              </a:solidFill>
              <a:latin typeface="IBM Plex Sans Condensed"/>
              <a:ea typeface="IBM Plex Sans Condensed"/>
              <a:cs typeface="IBM Plex Sans Condensed"/>
              <a:sym typeface="IBM Plex Sans Condensed"/>
            </a:endParaRPr>
          </a:p>
        </p:txBody>
      </p:sp>
      <p:sp>
        <p:nvSpPr>
          <p:cNvPr id="16" name="TextBox 16">
            <a:extLst>
              <a:ext uri="{FF2B5EF4-FFF2-40B4-BE49-F238E27FC236}">
                <a16:creationId xmlns:a16="http://schemas.microsoft.com/office/drawing/2014/main" id="{7DEEB56E-5C75-71A5-F742-0B0E9F055F40}"/>
              </a:ext>
            </a:extLst>
          </p:cNvPr>
          <p:cNvSpPr txBox="1"/>
          <p:nvPr/>
        </p:nvSpPr>
        <p:spPr>
          <a:xfrm>
            <a:off x="1537697" y="3942492"/>
            <a:ext cx="11579952" cy="1527213"/>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4">
                <a:solidFill>
                  <a:srgbClr val="FFFFFF"/>
                </a:solidFill>
                <a:latin typeface="IBM Plex Sans Condensed"/>
                <a:ea typeface="IBM Plex Sans Condensed"/>
                <a:cs typeface="IBM Plex Sans Condensed"/>
                <a:sym typeface="IBM Plex Sans Condensed"/>
              </a:rPr>
              <a:t>Từ giờ trở đi, mỗi khi tôi đặt câu hỏi, hãy đề xuất một phiên bản tốt hơn câu hỏi để sử dụng thay thế </a:t>
            </a:r>
          </a:p>
          <a:p>
            <a:pPr marL="800100" lvl="1" indent="-342900">
              <a:lnSpc>
                <a:spcPts val="4149"/>
              </a:lnSpc>
              <a:buFont typeface="Arial" panose="020B0604020202020204" pitchFamily="34" charset="0"/>
              <a:buChar char="•"/>
            </a:pPr>
            <a:r>
              <a:rPr lang="vi-VN" sz="2499" spc="-4">
                <a:solidFill>
                  <a:srgbClr val="FFFFFF"/>
                </a:solidFill>
                <a:latin typeface="IBM Plex Sans Condensed"/>
                <a:ea typeface="IBM Plex Sans Condensed"/>
                <a:cs typeface="IBM Plex Sans Condensed"/>
                <a:sym typeface="IBM Plex Sans Condensed"/>
              </a:rPr>
              <a:t>(Tùy chọn) Nhắc tôi nếu tôi muốn sử dụng phiên bản tốt hơn thay thế</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3975168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CA29739D-B930-1877-6457-AA64CA12C9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9A7C4D-DDE9-2B51-633E-B2DD59C028AE}"/>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4A9F6C34-9B7D-8949-83F3-432EC52371C6}"/>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D7D8FF10-1704-06C7-1542-8B8899024BE6}"/>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7A366235-150C-4CBE-F9A1-6B5A016D08BE}"/>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C4B9EE96-F95B-D1DA-D98F-97AE7CCE5AA2}"/>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A1584768-A13F-84D3-B129-15A2912AD7DB}"/>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36C520E8-5951-15A7-E609-4BF1F58D5165}"/>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437A4A77-C5B7-033C-0AAC-D9E8937DFAE4}"/>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EE6B5B20-DDCA-A92C-EA41-0E7D221053C7}"/>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B9B989AD-C33D-AB61-68B5-884A97D422FB}"/>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A25742D1-A517-B0C9-652F-D9C8171CC4DB}"/>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CD253A92-6F73-8C5E-7CDF-684EFC8495EC}"/>
              </a:ext>
            </a:extLst>
          </p:cNvPr>
          <p:cNvSpPr txBox="1"/>
          <p:nvPr/>
        </p:nvSpPr>
        <p:spPr>
          <a:xfrm>
            <a:off x="1405531" y="2530006"/>
            <a:ext cx="13026878"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Cognitive Verifier Pattern</a:t>
            </a:r>
          </a:p>
        </p:txBody>
      </p:sp>
      <p:sp>
        <p:nvSpPr>
          <p:cNvPr id="14" name="Freeform 14">
            <a:extLst>
              <a:ext uri="{FF2B5EF4-FFF2-40B4-BE49-F238E27FC236}">
                <a16:creationId xmlns:a16="http://schemas.microsoft.com/office/drawing/2014/main" id="{E0072822-C154-264C-3D05-CAD0C7C1817B}"/>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E4510907-10A2-A03D-7357-339C1487F0BA}"/>
              </a:ext>
            </a:extLst>
          </p:cNvPr>
          <p:cNvSpPr txBox="1"/>
          <p:nvPr/>
        </p:nvSpPr>
        <p:spPr>
          <a:xfrm>
            <a:off x="1537697" y="7330309"/>
            <a:ext cx="11873503" cy="1588127"/>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Khi bạn được hỏi một câu hỏi, hãy làm theo các quy tắc này. Tạo một số câu hỏi bổ sung sẽ giúp bạn trả lời chính xác hơn câu hỏi. Kết hợp các câu trả lời cho từng câu hỏi riêng lẻ để tạo ra câu trả lời cuối cùng cho câu hỏi tổng thể</a:t>
            </a:r>
            <a:r>
              <a:rPr lang="en-US" sz="2499" spc="22">
                <a:solidFill>
                  <a:srgbClr val="F2B42D"/>
                </a:solidFill>
                <a:latin typeface="IBM Plex Sans Condensed"/>
                <a:ea typeface="IBM Plex Sans Condensed"/>
                <a:cs typeface="IBM Plex Sans Condensed"/>
                <a:sym typeface="IBM Plex Sans Condensed"/>
              </a:rPr>
              <a:t>.</a:t>
            </a:r>
          </a:p>
        </p:txBody>
      </p:sp>
      <p:sp>
        <p:nvSpPr>
          <p:cNvPr id="17" name="TextBox 16">
            <a:extLst>
              <a:ext uri="{FF2B5EF4-FFF2-40B4-BE49-F238E27FC236}">
                <a16:creationId xmlns:a16="http://schemas.microsoft.com/office/drawing/2014/main" id="{8760E1C2-14A2-35E2-0574-3CB3D15D1EE9}"/>
              </a:ext>
            </a:extLst>
          </p:cNvPr>
          <p:cNvSpPr txBox="1"/>
          <p:nvPr/>
        </p:nvSpPr>
        <p:spPr>
          <a:xfrm>
            <a:off x="1537696" y="3942492"/>
            <a:ext cx="11758497" cy="2052998"/>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Khi bạn được hỏi một câu hỏi, hãy làm theo các quy tắc sau</a:t>
            </a:r>
            <a:r>
              <a:rPr lang="en-US" sz="2499" spc="-5">
                <a:solidFill>
                  <a:srgbClr val="FFFFFF"/>
                </a:solidFill>
                <a:latin typeface="IBM Plex Sans Condensed"/>
                <a:ea typeface="IBM Plex Sans Condensed"/>
                <a:cs typeface="IBM Plex Sans Condensed"/>
                <a:sym typeface="IBM Plex Sans Condensed"/>
              </a:rPr>
              <a:t>:</a:t>
            </a:r>
            <a:endParaRPr lang="vi-VN" sz="2499" spc="-5">
              <a:solidFill>
                <a:srgbClr val="FFFFFF"/>
              </a:solidFill>
              <a:latin typeface="IBM Plex Sans Condensed"/>
              <a:ea typeface="IBM Plex Sans Condensed"/>
              <a:cs typeface="IBM Plex Sans Condensed"/>
              <a:sym typeface="IBM Plex Sans Condensed"/>
            </a:endParaRPr>
          </a:p>
          <a:p>
            <a:pPr marL="800100" lvl="1" indent="-342900">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Tạo ra một số câu hỏi bổ sung có thể giúp ích nhiều hơn </a:t>
            </a:r>
            <a:r>
              <a:rPr lang="en-US" sz="2499" spc="-5">
                <a:solidFill>
                  <a:srgbClr val="FFFFFF"/>
                </a:solidFill>
                <a:latin typeface="IBM Plex Sans Condensed"/>
                <a:ea typeface="IBM Plex Sans Condensed"/>
                <a:cs typeface="IBM Plex Sans Condensed"/>
                <a:sym typeface="IBM Plex Sans Condensed"/>
              </a:rPr>
              <a:t> </a:t>
            </a:r>
            <a:r>
              <a:rPr lang="vi-VN" sz="2499" spc="-5">
                <a:solidFill>
                  <a:srgbClr val="FFFFFF"/>
                </a:solidFill>
                <a:latin typeface="IBM Plex Sans Condensed"/>
                <a:ea typeface="IBM Plex Sans Condensed"/>
                <a:cs typeface="IBM Plex Sans Condensed"/>
                <a:sym typeface="IBM Plex Sans Condensed"/>
              </a:rPr>
              <a:t>trả lời chính xác câu hỏi </a:t>
            </a:r>
          </a:p>
          <a:p>
            <a:pPr marL="800100" lvl="1" indent="-342900">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Kết hợp các câu trả lời cho từng câu hỏi riêng lẻ để tạo ra kết quả cuối cùng trả lời câu hỏi tổng thể</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2897849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073C7DCC-2A83-0298-CB27-63267223A6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04348A-B6AE-32CB-2967-0051882D603F}"/>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0EA3F100-1E7B-A1F8-8D06-DB248EB81FFD}"/>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582EB7CA-C50D-3F6A-C739-7060C13DB663}"/>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03230E1A-0D2B-FB69-88C3-58259F42F2CF}"/>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F803935D-7E54-8ED9-16CD-792D62B7D4F9}"/>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AE11C229-7749-56FB-A8C8-276C000EFF9A}"/>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563F0817-6BE7-D4BA-FFAB-EDE3E7910434}"/>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92E04C24-E2FF-1CDE-009A-24C8E4D1E7E5}"/>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27E72E3E-7007-AE5E-8EBC-70141FB58AE9}"/>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FF67B971-9797-2A32-65AB-8A560F1E8949}"/>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F193100E-AE31-D441-86B0-F2281DBD2617}"/>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746D691B-DC04-AEAF-48B2-E1F14147F5EA}"/>
              </a:ext>
            </a:extLst>
          </p:cNvPr>
          <p:cNvSpPr txBox="1"/>
          <p:nvPr/>
        </p:nvSpPr>
        <p:spPr>
          <a:xfrm>
            <a:off x="1405531" y="2530006"/>
            <a:ext cx="13026878"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Audience Persona Pattern</a:t>
            </a:r>
          </a:p>
        </p:txBody>
      </p:sp>
      <p:sp>
        <p:nvSpPr>
          <p:cNvPr id="14" name="Freeform 14">
            <a:extLst>
              <a:ext uri="{FF2B5EF4-FFF2-40B4-BE49-F238E27FC236}">
                <a16:creationId xmlns:a16="http://schemas.microsoft.com/office/drawing/2014/main" id="{CF0701C3-4445-EAAD-6A60-6540DF4B3A23}"/>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81124917-7518-49C5-F872-C33DAF001663}"/>
              </a:ext>
            </a:extLst>
          </p:cNvPr>
          <p:cNvSpPr txBox="1"/>
          <p:nvPr/>
        </p:nvSpPr>
        <p:spPr>
          <a:xfrm>
            <a:off x="1537697" y="7330309"/>
            <a:ext cx="11873503" cy="818686"/>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Giải thích cho tôi về kinh tế vĩ mô, giả sử tôi là Gia Cát Lượng.</a:t>
            </a:r>
          </a:p>
        </p:txBody>
      </p:sp>
      <p:sp>
        <p:nvSpPr>
          <p:cNvPr id="17" name="TextBox 16">
            <a:extLst>
              <a:ext uri="{FF2B5EF4-FFF2-40B4-BE49-F238E27FC236}">
                <a16:creationId xmlns:a16="http://schemas.microsoft.com/office/drawing/2014/main" id="{DA03EFFA-F7D3-A9D8-CE04-1D454CF3E38D}"/>
              </a:ext>
            </a:extLst>
          </p:cNvPr>
          <p:cNvSpPr txBox="1"/>
          <p:nvPr/>
        </p:nvSpPr>
        <p:spPr>
          <a:xfrm>
            <a:off x="1537696" y="3942492"/>
            <a:ext cx="11758497" cy="2052998"/>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Giải thích X cho tôi. </a:t>
            </a:r>
          </a:p>
          <a:p>
            <a:pPr marL="800100" lvl="1" indent="-342900" algn="just">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Giả sử tôi là </a:t>
            </a:r>
            <a:r>
              <a:rPr lang="en-US" sz="2499" spc="-5">
                <a:solidFill>
                  <a:srgbClr val="FFFFFF"/>
                </a:solidFill>
                <a:latin typeface="IBM Plex Sans Condensed"/>
                <a:ea typeface="IBM Plex Sans Condensed"/>
                <a:cs typeface="IBM Plex Sans Condensed"/>
                <a:sym typeface="IBM Plex Sans Condensed"/>
              </a:rPr>
              <a:t>nhân vật</a:t>
            </a:r>
            <a:r>
              <a:rPr lang="vi-VN" sz="2499" spc="-5">
                <a:solidFill>
                  <a:srgbClr val="FFFFFF"/>
                </a:solidFill>
                <a:latin typeface="IBM Plex Sans Condensed"/>
                <a:ea typeface="IBM Plex Sans Condensed"/>
                <a:cs typeface="IBM Plex Sans Condensed"/>
                <a:sym typeface="IBM Plex Sans Condensed"/>
              </a:rPr>
              <a:t> Y. Bạn sẽ cần thay thế "Y" bằng một </a:t>
            </a:r>
            <a:r>
              <a:rPr lang="en-US" sz="2499" spc="-5">
                <a:solidFill>
                  <a:srgbClr val="FFFFFF"/>
                </a:solidFill>
                <a:latin typeface="IBM Plex Sans Condensed"/>
                <a:ea typeface="IBM Plex Sans Condensed"/>
                <a:cs typeface="IBM Plex Sans Condensed"/>
                <a:sym typeface="IBM Plex Sans Condensed"/>
              </a:rPr>
              <a:t>nhân vật phù hợp</a:t>
            </a:r>
            <a:r>
              <a:rPr lang="vi-VN" sz="2499" spc="-5">
                <a:solidFill>
                  <a:srgbClr val="FFFFFF"/>
                </a:solidFill>
                <a:latin typeface="IBM Plex Sans Condensed"/>
                <a:ea typeface="IBM Plex Sans Condensed"/>
                <a:cs typeface="IBM Plex Sans Condensed"/>
                <a:sym typeface="IBM Plex Sans Condensed"/>
              </a:rPr>
              <a:t>, chẳng hạn như "có nền tảng hạn chế về khoa học máy tính" hoặc "chuyên gia chăm sóc sức khỏe".</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116154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30D69">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5824369" y="2552264"/>
            <a:ext cx="15261267" cy="5182472"/>
          </a:xfrm>
          <a:custGeom>
            <a:avLst/>
            <a:gdLst/>
            <a:ahLst/>
            <a:cxnLst/>
            <a:rect l="l" t="t" r="r" b="b"/>
            <a:pathLst>
              <a:path w="15261267" h="5182472">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15609" y="2505160"/>
            <a:ext cx="4960720" cy="5553045"/>
          </a:xfrm>
          <a:custGeom>
            <a:avLst/>
            <a:gdLst/>
            <a:ahLst/>
            <a:cxnLst/>
            <a:rect l="l" t="t" r="r" b="b"/>
            <a:pathLst>
              <a:path w="4960720" h="5553045">
                <a:moveTo>
                  <a:pt x="0" y="0"/>
                </a:moveTo>
                <a:lnTo>
                  <a:pt x="4960720" y="0"/>
                </a:lnTo>
                <a:lnTo>
                  <a:pt x="4960720" y="5553045"/>
                </a:lnTo>
                <a:lnTo>
                  <a:pt x="0" y="5553045"/>
                </a:lnTo>
                <a:lnTo>
                  <a:pt x="0" y="0"/>
                </a:lnTo>
                <a:close/>
              </a:path>
            </a:pathLst>
          </a:custGeom>
          <a:blipFill>
            <a:blip r:embed="rId4"/>
            <a:stretch>
              <a:fillRect/>
            </a:stretch>
          </a:blipFill>
        </p:spPr>
      </p:sp>
      <p:sp>
        <p:nvSpPr>
          <p:cNvPr id="4" name="TextBox 4"/>
          <p:cNvSpPr txBox="1"/>
          <p:nvPr/>
        </p:nvSpPr>
        <p:spPr>
          <a:xfrm>
            <a:off x="6238254" y="1579683"/>
            <a:ext cx="5544584" cy="1530349"/>
          </a:xfrm>
          <a:prstGeom prst="rect">
            <a:avLst/>
          </a:prstGeom>
        </p:spPr>
        <p:txBody>
          <a:bodyPr lIns="0" tIns="0" rIns="0" bIns="0" rtlCol="0" anchor="t">
            <a:spAutoFit/>
          </a:bodyPr>
          <a:lstStyle/>
          <a:p>
            <a:pPr algn="ctr">
              <a:lnSpc>
                <a:spcPts val="11200"/>
              </a:lnSpc>
              <a:spcBef>
                <a:spcPct val="0"/>
              </a:spcBef>
            </a:pPr>
            <a:r>
              <a:rPr lang="en-US" sz="8000">
                <a:solidFill>
                  <a:srgbClr val="FFFFFF"/>
                </a:solidFill>
                <a:latin typeface="Bungee"/>
                <a:ea typeface="Bungee"/>
                <a:cs typeface="Bungee"/>
                <a:sym typeface="Bungee"/>
              </a:rPr>
              <a:t>NỘI DUNG</a:t>
            </a:r>
          </a:p>
        </p:txBody>
      </p:sp>
      <p:sp>
        <p:nvSpPr>
          <p:cNvPr id="5" name="TextBox 5"/>
          <p:cNvSpPr txBox="1"/>
          <p:nvPr/>
        </p:nvSpPr>
        <p:spPr>
          <a:xfrm>
            <a:off x="8585039" y="3488069"/>
            <a:ext cx="8921911" cy="605317"/>
          </a:xfrm>
          <a:prstGeom prst="rect">
            <a:avLst/>
          </a:prstGeom>
        </p:spPr>
        <p:txBody>
          <a:bodyPr lIns="0" tIns="0" rIns="0" bIns="0" rtlCol="0" anchor="t">
            <a:spAutoFit/>
          </a:bodyPr>
          <a:lstStyle/>
          <a:p>
            <a:pPr marL="0" lvl="0" indent="0" algn="l">
              <a:lnSpc>
                <a:spcPts val="4961"/>
              </a:lnSpc>
              <a:spcBef>
                <a:spcPct val="0"/>
              </a:spcBef>
            </a:pPr>
            <a:r>
              <a:rPr lang="en-US" sz="3543">
                <a:solidFill>
                  <a:srgbClr val="FFFFFF"/>
                </a:solidFill>
                <a:latin typeface="Tomorrow"/>
                <a:ea typeface="Tomorrow"/>
                <a:cs typeface="Tomorrow"/>
                <a:sym typeface="Tomorrow"/>
              </a:rPr>
              <a:t>Khái niệm về AI</a:t>
            </a:r>
          </a:p>
        </p:txBody>
      </p:sp>
      <p:grpSp>
        <p:nvGrpSpPr>
          <p:cNvPr id="6" name="Group 6"/>
          <p:cNvGrpSpPr/>
          <p:nvPr/>
        </p:nvGrpSpPr>
        <p:grpSpPr>
          <a:xfrm>
            <a:off x="7566281" y="3397861"/>
            <a:ext cx="850892" cy="850892"/>
            <a:chOff x="0" y="0"/>
            <a:chExt cx="1134523" cy="1134523"/>
          </a:xfrm>
        </p:grpSpPr>
        <p:sp>
          <p:nvSpPr>
            <p:cNvPr id="7" name="Freeform 7"/>
            <p:cNvSpPr/>
            <p:nvPr/>
          </p:nvSpPr>
          <p:spPr>
            <a:xfrm>
              <a:off x="0" y="0"/>
              <a:ext cx="1134523" cy="1134523"/>
            </a:xfrm>
            <a:custGeom>
              <a:avLst/>
              <a:gdLst/>
              <a:ahLst/>
              <a:cxnLst/>
              <a:rect l="l" t="t" r="r" b="b"/>
              <a:pathLst>
                <a:path w="1134523" h="1134523">
                  <a:moveTo>
                    <a:pt x="0" y="0"/>
                  </a:moveTo>
                  <a:lnTo>
                    <a:pt x="1134523" y="0"/>
                  </a:lnTo>
                  <a:lnTo>
                    <a:pt x="1134523" y="1134523"/>
                  </a:lnTo>
                  <a:lnTo>
                    <a:pt x="0" y="1134523"/>
                  </a:lnTo>
                  <a:lnTo>
                    <a:pt x="0" y="0"/>
                  </a:lnTo>
                  <a:close/>
                </a:path>
              </a:pathLst>
            </a:custGeom>
            <a:blipFill>
              <a:blip r:embed="rId5"/>
              <a:stretch>
                <a:fillRect/>
              </a:stretch>
            </a:blipFill>
          </p:spPr>
        </p:sp>
        <p:sp>
          <p:nvSpPr>
            <p:cNvPr id="8" name="TextBox 8"/>
            <p:cNvSpPr txBox="1"/>
            <p:nvPr/>
          </p:nvSpPr>
          <p:spPr>
            <a:xfrm>
              <a:off x="352686" y="300918"/>
              <a:ext cx="429150" cy="485062"/>
            </a:xfrm>
            <a:prstGeom prst="rect">
              <a:avLst/>
            </a:prstGeom>
          </p:spPr>
          <p:txBody>
            <a:bodyPr lIns="0" tIns="0" rIns="0" bIns="0" rtlCol="0" anchor="t">
              <a:spAutoFit/>
            </a:bodyPr>
            <a:lstStyle/>
            <a:p>
              <a:pPr marL="0" lvl="0" indent="0" algn="ctr">
                <a:lnSpc>
                  <a:spcPts val="3064"/>
                </a:lnSpc>
                <a:spcBef>
                  <a:spcPct val="0"/>
                </a:spcBef>
              </a:pPr>
              <a:r>
                <a:rPr lang="en-US" sz="2188" b="1" u="none" strike="noStrike">
                  <a:solidFill>
                    <a:srgbClr val="FFFFFF"/>
                  </a:solidFill>
                  <a:latin typeface="HK Modular"/>
                  <a:ea typeface="HK Modular"/>
                  <a:cs typeface="HK Modular"/>
                  <a:sym typeface="HK Modular"/>
                </a:rPr>
                <a:t>1</a:t>
              </a:r>
            </a:p>
          </p:txBody>
        </p:sp>
      </p:grpSp>
      <p:sp>
        <p:nvSpPr>
          <p:cNvPr id="9" name="TextBox 9"/>
          <p:cNvSpPr txBox="1"/>
          <p:nvPr/>
        </p:nvSpPr>
        <p:spPr>
          <a:xfrm>
            <a:off x="8585039" y="4464205"/>
            <a:ext cx="9322935" cy="605317"/>
          </a:xfrm>
          <a:prstGeom prst="rect">
            <a:avLst/>
          </a:prstGeom>
        </p:spPr>
        <p:txBody>
          <a:bodyPr lIns="0" tIns="0" rIns="0" bIns="0" rtlCol="0" anchor="t">
            <a:spAutoFit/>
          </a:bodyPr>
          <a:lstStyle/>
          <a:p>
            <a:pPr marL="0" lvl="0" indent="0" algn="l">
              <a:lnSpc>
                <a:spcPts val="4961"/>
              </a:lnSpc>
              <a:spcBef>
                <a:spcPct val="0"/>
              </a:spcBef>
            </a:pPr>
            <a:r>
              <a:rPr lang="en-US" sz="3543">
                <a:solidFill>
                  <a:srgbClr val="FFFFFF"/>
                </a:solidFill>
                <a:latin typeface="Tomorrow"/>
                <a:ea typeface="Tomorrow"/>
                <a:cs typeface="Tomorrow"/>
                <a:sym typeface="Tomorrow"/>
              </a:rPr>
              <a:t>Hướng dẫn sử dụng Chatbot AI hiệu quả</a:t>
            </a:r>
          </a:p>
        </p:txBody>
      </p:sp>
      <p:grpSp>
        <p:nvGrpSpPr>
          <p:cNvPr id="10" name="Group 10"/>
          <p:cNvGrpSpPr/>
          <p:nvPr/>
        </p:nvGrpSpPr>
        <p:grpSpPr>
          <a:xfrm>
            <a:off x="7566281" y="4374325"/>
            <a:ext cx="850892" cy="850892"/>
            <a:chOff x="0" y="0"/>
            <a:chExt cx="1134523" cy="1134523"/>
          </a:xfrm>
        </p:grpSpPr>
        <p:sp>
          <p:nvSpPr>
            <p:cNvPr id="11" name="Freeform 11"/>
            <p:cNvSpPr/>
            <p:nvPr/>
          </p:nvSpPr>
          <p:spPr>
            <a:xfrm>
              <a:off x="0" y="0"/>
              <a:ext cx="1134523" cy="1134523"/>
            </a:xfrm>
            <a:custGeom>
              <a:avLst/>
              <a:gdLst/>
              <a:ahLst/>
              <a:cxnLst/>
              <a:rect l="l" t="t" r="r" b="b"/>
              <a:pathLst>
                <a:path w="1134523" h="1134523">
                  <a:moveTo>
                    <a:pt x="0" y="0"/>
                  </a:moveTo>
                  <a:lnTo>
                    <a:pt x="1134523" y="0"/>
                  </a:lnTo>
                  <a:lnTo>
                    <a:pt x="1134523" y="1134523"/>
                  </a:lnTo>
                  <a:lnTo>
                    <a:pt x="0" y="1134523"/>
                  </a:lnTo>
                  <a:lnTo>
                    <a:pt x="0" y="0"/>
                  </a:lnTo>
                  <a:close/>
                </a:path>
              </a:pathLst>
            </a:custGeom>
            <a:blipFill>
              <a:blip r:embed="rId5"/>
              <a:stretch>
                <a:fillRect/>
              </a:stretch>
            </a:blipFill>
          </p:spPr>
        </p:sp>
        <p:sp>
          <p:nvSpPr>
            <p:cNvPr id="12" name="TextBox 12"/>
            <p:cNvSpPr txBox="1"/>
            <p:nvPr/>
          </p:nvSpPr>
          <p:spPr>
            <a:xfrm>
              <a:off x="352686" y="300918"/>
              <a:ext cx="429150" cy="485062"/>
            </a:xfrm>
            <a:prstGeom prst="rect">
              <a:avLst/>
            </a:prstGeom>
          </p:spPr>
          <p:txBody>
            <a:bodyPr lIns="0" tIns="0" rIns="0" bIns="0" rtlCol="0" anchor="t">
              <a:spAutoFit/>
            </a:bodyPr>
            <a:lstStyle/>
            <a:p>
              <a:pPr marL="0" lvl="0" indent="0" algn="ctr">
                <a:lnSpc>
                  <a:spcPts val="3064"/>
                </a:lnSpc>
                <a:spcBef>
                  <a:spcPct val="0"/>
                </a:spcBef>
              </a:pPr>
              <a:r>
                <a:rPr lang="en-US" sz="2188">
                  <a:solidFill>
                    <a:srgbClr val="FFFFFF"/>
                  </a:solidFill>
                  <a:latin typeface="HK Modular"/>
                  <a:ea typeface="HK Modular"/>
                  <a:cs typeface="HK Modular"/>
                  <a:sym typeface="HK Modular"/>
                </a:rPr>
                <a:t>2</a:t>
              </a:r>
            </a:p>
          </p:txBody>
        </p:sp>
      </p:grpSp>
      <p:sp>
        <p:nvSpPr>
          <p:cNvPr id="13" name="TextBox 13"/>
          <p:cNvSpPr txBox="1"/>
          <p:nvPr/>
        </p:nvSpPr>
        <p:spPr>
          <a:xfrm>
            <a:off x="8585039" y="5440997"/>
            <a:ext cx="8921911" cy="605317"/>
          </a:xfrm>
          <a:prstGeom prst="rect">
            <a:avLst/>
          </a:prstGeom>
        </p:spPr>
        <p:txBody>
          <a:bodyPr lIns="0" tIns="0" rIns="0" bIns="0" rtlCol="0" anchor="t">
            <a:spAutoFit/>
          </a:bodyPr>
          <a:lstStyle/>
          <a:p>
            <a:pPr marL="0" lvl="0" indent="0" algn="l">
              <a:lnSpc>
                <a:spcPts val="4961"/>
              </a:lnSpc>
              <a:spcBef>
                <a:spcPct val="0"/>
              </a:spcBef>
            </a:pPr>
            <a:r>
              <a:rPr lang="en-US" sz="3543">
                <a:solidFill>
                  <a:srgbClr val="FFFFFF"/>
                </a:solidFill>
                <a:latin typeface="Tomorrow"/>
                <a:ea typeface="Tomorrow"/>
                <a:cs typeface="Tomorrow"/>
                <a:sym typeface="Tomorrow"/>
              </a:rPr>
              <a:t>Một số lưu ý trong Chatbot AI</a:t>
            </a:r>
          </a:p>
        </p:txBody>
      </p:sp>
      <p:grpSp>
        <p:nvGrpSpPr>
          <p:cNvPr id="14" name="Group 14"/>
          <p:cNvGrpSpPr/>
          <p:nvPr/>
        </p:nvGrpSpPr>
        <p:grpSpPr>
          <a:xfrm>
            <a:off x="7566281" y="5350789"/>
            <a:ext cx="850892" cy="850892"/>
            <a:chOff x="0" y="0"/>
            <a:chExt cx="1134523" cy="1134523"/>
          </a:xfrm>
        </p:grpSpPr>
        <p:sp>
          <p:nvSpPr>
            <p:cNvPr id="15" name="Freeform 15"/>
            <p:cNvSpPr/>
            <p:nvPr/>
          </p:nvSpPr>
          <p:spPr>
            <a:xfrm>
              <a:off x="0" y="0"/>
              <a:ext cx="1134523" cy="1134523"/>
            </a:xfrm>
            <a:custGeom>
              <a:avLst/>
              <a:gdLst/>
              <a:ahLst/>
              <a:cxnLst/>
              <a:rect l="l" t="t" r="r" b="b"/>
              <a:pathLst>
                <a:path w="1134523" h="1134523">
                  <a:moveTo>
                    <a:pt x="0" y="0"/>
                  </a:moveTo>
                  <a:lnTo>
                    <a:pt x="1134523" y="0"/>
                  </a:lnTo>
                  <a:lnTo>
                    <a:pt x="1134523" y="1134523"/>
                  </a:lnTo>
                  <a:lnTo>
                    <a:pt x="0" y="1134523"/>
                  </a:lnTo>
                  <a:lnTo>
                    <a:pt x="0" y="0"/>
                  </a:lnTo>
                  <a:close/>
                </a:path>
              </a:pathLst>
            </a:custGeom>
            <a:blipFill>
              <a:blip r:embed="rId5"/>
              <a:stretch>
                <a:fillRect/>
              </a:stretch>
            </a:blipFill>
          </p:spPr>
        </p:sp>
        <p:sp>
          <p:nvSpPr>
            <p:cNvPr id="16" name="TextBox 16"/>
            <p:cNvSpPr txBox="1"/>
            <p:nvPr/>
          </p:nvSpPr>
          <p:spPr>
            <a:xfrm>
              <a:off x="352686" y="300918"/>
              <a:ext cx="429150" cy="485062"/>
            </a:xfrm>
            <a:prstGeom prst="rect">
              <a:avLst/>
            </a:prstGeom>
          </p:spPr>
          <p:txBody>
            <a:bodyPr lIns="0" tIns="0" rIns="0" bIns="0" rtlCol="0" anchor="t">
              <a:spAutoFit/>
            </a:bodyPr>
            <a:lstStyle/>
            <a:p>
              <a:pPr marL="0" lvl="0" indent="0" algn="ctr">
                <a:lnSpc>
                  <a:spcPts val="3064"/>
                </a:lnSpc>
                <a:spcBef>
                  <a:spcPct val="0"/>
                </a:spcBef>
              </a:pPr>
              <a:r>
                <a:rPr lang="en-US" sz="2188">
                  <a:solidFill>
                    <a:srgbClr val="FFFFFF"/>
                  </a:solidFill>
                  <a:latin typeface="HK Modular"/>
                  <a:ea typeface="HK Modular"/>
                  <a:cs typeface="HK Modular"/>
                  <a:sym typeface="HK Modular"/>
                </a:rPr>
                <a:t>3</a:t>
              </a:r>
            </a:p>
          </p:txBody>
        </p:sp>
      </p:grpSp>
      <p:sp>
        <p:nvSpPr>
          <p:cNvPr id="17" name="TextBox 17"/>
          <p:cNvSpPr txBox="1"/>
          <p:nvPr/>
        </p:nvSpPr>
        <p:spPr>
          <a:xfrm>
            <a:off x="8585039" y="6417461"/>
            <a:ext cx="8921911" cy="605317"/>
          </a:xfrm>
          <a:prstGeom prst="rect">
            <a:avLst/>
          </a:prstGeom>
        </p:spPr>
        <p:txBody>
          <a:bodyPr lIns="0" tIns="0" rIns="0" bIns="0" rtlCol="0" anchor="t">
            <a:spAutoFit/>
          </a:bodyPr>
          <a:lstStyle/>
          <a:p>
            <a:pPr marL="0" lvl="0" indent="0" algn="l">
              <a:lnSpc>
                <a:spcPts val="4961"/>
              </a:lnSpc>
              <a:spcBef>
                <a:spcPct val="0"/>
              </a:spcBef>
            </a:pPr>
            <a:r>
              <a:rPr lang="en-US" sz="3543">
                <a:solidFill>
                  <a:srgbClr val="FFFFFF"/>
                </a:solidFill>
                <a:latin typeface="Tomorrow"/>
                <a:ea typeface="Tomorrow"/>
                <a:cs typeface="Tomorrow"/>
                <a:sym typeface="Tomorrow"/>
              </a:rPr>
              <a:t>Q&amp;A</a:t>
            </a:r>
          </a:p>
        </p:txBody>
      </p:sp>
      <p:grpSp>
        <p:nvGrpSpPr>
          <p:cNvPr id="18" name="Group 18"/>
          <p:cNvGrpSpPr/>
          <p:nvPr/>
        </p:nvGrpSpPr>
        <p:grpSpPr>
          <a:xfrm>
            <a:off x="7566281" y="6327252"/>
            <a:ext cx="850892" cy="850892"/>
            <a:chOff x="0" y="0"/>
            <a:chExt cx="1134523" cy="1134523"/>
          </a:xfrm>
        </p:grpSpPr>
        <p:sp>
          <p:nvSpPr>
            <p:cNvPr id="19" name="Freeform 19"/>
            <p:cNvSpPr/>
            <p:nvPr/>
          </p:nvSpPr>
          <p:spPr>
            <a:xfrm>
              <a:off x="0" y="0"/>
              <a:ext cx="1134523" cy="1134523"/>
            </a:xfrm>
            <a:custGeom>
              <a:avLst/>
              <a:gdLst/>
              <a:ahLst/>
              <a:cxnLst/>
              <a:rect l="l" t="t" r="r" b="b"/>
              <a:pathLst>
                <a:path w="1134523" h="1134523">
                  <a:moveTo>
                    <a:pt x="0" y="0"/>
                  </a:moveTo>
                  <a:lnTo>
                    <a:pt x="1134523" y="0"/>
                  </a:lnTo>
                  <a:lnTo>
                    <a:pt x="1134523" y="1134523"/>
                  </a:lnTo>
                  <a:lnTo>
                    <a:pt x="0" y="1134523"/>
                  </a:lnTo>
                  <a:lnTo>
                    <a:pt x="0" y="0"/>
                  </a:lnTo>
                  <a:close/>
                </a:path>
              </a:pathLst>
            </a:custGeom>
            <a:blipFill>
              <a:blip r:embed="rId5"/>
              <a:stretch>
                <a:fillRect/>
              </a:stretch>
            </a:blipFill>
          </p:spPr>
        </p:sp>
        <p:sp>
          <p:nvSpPr>
            <p:cNvPr id="20" name="TextBox 20"/>
            <p:cNvSpPr txBox="1"/>
            <p:nvPr/>
          </p:nvSpPr>
          <p:spPr>
            <a:xfrm>
              <a:off x="352686" y="300918"/>
              <a:ext cx="429150" cy="485062"/>
            </a:xfrm>
            <a:prstGeom prst="rect">
              <a:avLst/>
            </a:prstGeom>
          </p:spPr>
          <p:txBody>
            <a:bodyPr lIns="0" tIns="0" rIns="0" bIns="0" rtlCol="0" anchor="t">
              <a:spAutoFit/>
            </a:bodyPr>
            <a:lstStyle/>
            <a:p>
              <a:pPr marL="0" lvl="0" indent="0" algn="ctr">
                <a:lnSpc>
                  <a:spcPts val="3064"/>
                </a:lnSpc>
                <a:spcBef>
                  <a:spcPct val="0"/>
                </a:spcBef>
              </a:pPr>
              <a:r>
                <a:rPr lang="en-US" sz="2188">
                  <a:solidFill>
                    <a:srgbClr val="FFFFFF"/>
                  </a:solidFill>
                  <a:latin typeface="HK Modular"/>
                  <a:ea typeface="HK Modular"/>
                  <a:cs typeface="HK Modular"/>
                  <a:sym typeface="HK Modular"/>
                </a:rPr>
                <a:t>4</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BFC901DC-BCDE-8731-E5A6-813DB3FAF5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1A499F1-B720-EFE2-CF8D-41696ABDCB56}"/>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5F4445A4-6D37-71AF-B8A5-CB02FDC4A7CF}"/>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D8FB4C69-F019-24C7-C088-47204DFBCFE6}"/>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E44001F5-7925-F1F8-8D4C-41A00B051610}"/>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E088C8DE-111C-0932-5CD8-5B6C9141A6C3}"/>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FB453885-61DF-49BF-77A7-864CABF31D23}"/>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23A1B93B-C926-F910-35B7-BA0251445B37}"/>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A3124873-31E9-7060-56EA-A74A05A6BBBD}"/>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4CF3A57E-0448-E668-F06A-80D30FAAFD91}"/>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44B4D670-4939-BB09-6290-6CD62C20A1A2}"/>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9CBF3795-EEEC-8B7C-65B7-51962838C037}"/>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953BFA47-B635-B367-56CD-3624AD8B546D}"/>
              </a:ext>
            </a:extLst>
          </p:cNvPr>
          <p:cNvSpPr txBox="1"/>
          <p:nvPr/>
        </p:nvSpPr>
        <p:spPr>
          <a:xfrm>
            <a:off x="1405531" y="1932414"/>
            <a:ext cx="13026878"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Flipped Interaction Pattern</a:t>
            </a:r>
          </a:p>
        </p:txBody>
      </p:sp>
      <p:sp>
        <p:nvSpPr>
          <p:cNvPr id="14" name="Freeform 14">
            <a:extLst>
              <a:ext uri="{FF2B5EF4-FFF2-40B4-BE49-F238E27FC236}">
                <a16:creationId xmlns:a16="http://schemas.microsoft.com/office/drawing/2014/main" id="{5275B072-4C9C-BABE-284F-B86F414B77F2}"/>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16A4128F-C9A4-3DC4-0C0C-C08FD8463237}"/>
              </a:ext>
            </a:extLst>
          </p:cNvPr>
          <p:cNvSpPr txBox="1"/>
          <p:nvPr/>
        </p:nvSpPr>
        <p:spPr>
          <a:xfrm>
            <a:off x="1594315" y="8229821"/>
            <a:ext cx="11873503" cy="1588127"/>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Tôi muốn bạn hỏi tôi những câu hỏi để giúp tôi chẩn đoán sự cố với Internet của tôi. Hãy hỏi tôi những câu hỏi cho đến khi bạn có đủ thông tin để xác định hai nguyên nhân có thể xảy ra nhất. Hãy hỏi tôi từng câu hỏi một. Hãy hỏi tôi câu hỏi đầu tiên.</a:t>
            </a:r>
            <a:endParaRPr lang="en-US" sz="2499" spc="22">
              <a:solidFill>
                <a:srgbClr val="F2B42D"/>
              </a:solidFill>
              <a:latin typeface="IBM Plex Sans Condensed"/>
              <a:ea typeface="IBM Plex Sans Condensed"/>
              <a:cs typeface="IBM Plex Sans Condensed"/>
              <a:sym typeface="IBM Plex Sans Condensed"/>
            </a:endParaRPr>
          </a:p>
        </p:txBody>
      </p:sp>
      <p:sp>
        <p:nvSpPr>
          <p:cNvPr id="17" name="TextBox 16">
            <a:extLst>
              <a:ext uri="{FF2B5EF4-FFF2-40B4-BE49-F238E27FC236}">
                <a16:creationId xmlns:a16="http://schemas.microsoft.com/office/drawing/2014/main" id="{540373F9-C6CF-2437-9816-56D152460D1F}"/>
              </a:ext>
            </a:extLst>
          </p:cNvPr>
          <p:cNvSpPr txBox="1"/>
          <p:nvPr/>
        </p:nvSpPr>
        <p:spPr>
          <a:xfrm>
            <a:off x="1537696" y="3344900"/>
            <a:ext cx="11758497" cy="4681923"/>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Tôi muốn bạn đặt câu hỏi cho tôi để đạt được X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Bạn nên đặt câu hỏi cho đến khi đáp ứng được điều kiện Y hoặc đạt được mục tiêu này</a:t>
            </a:r>
            <a:r>
              <a:rPr lang="en-US" sz="2499" spc="-5">
                <a:solidFill>
                  <a:srgbClr val="FFFFFF"/>
                </a:solidFill>
                <a:latin typeface="IBM Plex Sans Condensed"/>
                <a:ea typeface="IBM Plex Sans Condensed"/>
                <a:cs typeface="IBM Plex Sans Condensed"/>
                <a:sym typeface="IBM Plex Sans Condensed"/>
              </a:rPr>
              <a:t> </a:t>
            </a:r>
            <a:r>
              <a:rPr lang="vi-VN" sz="2499" spc="-5">
                <a:solidFill>
                  <a:srgbClr val="FFFFFF"/>
                </a:solidFill>
                <a:latin typeface="IBM Plex Sans Condensed"/>
                <a:ea typeface="IBM Plex Sans Condensed"/>
                <a:cs typeface="IBM Plex Sans Condensed"/>
                <a:sym typeface="IBM Plex Sans Condensed"/>
              </a:rPr>
              <a:t>(hoặc có thể đặt câu hỏi mãi mãi) </a:t>
            </a:r>
          </a:p>
          <a:p>
            <a:pPr marL="800100" lvl="1" indent="-342900">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(Tùy chọn) hỏi tôi từng câu hỏi một, hai câu hỏi một lần, hỏi tôi câu hỏi đầu tiên, v.v.</a:t>
            </a:r>
          </a:p>
          <a:p>
            <a:pPr marL="800100" lvl="1" indent="-342900">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Bạn sẽ cần thay thế "X" bằng một mục tiêu thích hợp, chẳng hạn như "tạo kế hoạch bữa ăn" hoặc "tạo ra các biến thể cho tài liệu tiếp thị của tôi". </a:t>
            </a:r>
          </a:p>
          <a:p>
            <a:pPr marL="800100" lvl="1" indent="-342900">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Bạn nên chỉ định khi nào nên ngừng đặt câu hỏi với Y. Ví dụ như “</a:t>
            </a:r>
            <a:r>
              <a:rPr lang="en-US" sz="2499" spc="-5">
                <a:solidFill>
                  <a:srgbClr val="FFFFFF"/>
                </a:solidFill>
                <a:latin typeface="IBM Plex Sans Condensed"/>
                <a:ea typeface="IBM Plex Sans Condensed"/>
                <a:cs typeface="IBM Plex Sans Condensed"/>
                <a:sym typeface="IBM Plex Sans Condensed"/>
              </a:rPr>
              <a:t>cho đến khi </a:t>
            </a:r>
            <a:r>
              <a:rPr lang="vi-VN" sz="2499" spc="-5">
                <a:solidFill>
                  <a:srgbClr val="FFFFFF"/>
                </a:solidFill>
                <a:latin typeface="IBM Plex Sans Condensed"/>
                <a:ea typeface="IBM Plex Sans Condensed"/>
                <a:cs typeface="IBM Plex Sans Condensed"/>
                <a:sym typeface="IBM Plex Sans Condensed"/>
              </a:rPr>
              <a:t>bạn có đủ thông tin về đối tượng và mục tiêu của tôi" hoặc "cho đến khi bạn biết tôi thích ăn gì và mục tiêu về lượng calo của tôi."</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1344556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FCDB0730-4B2C-2635-B9ED-9734FA6D22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A30965-C476-2692-1626-E7E4CFBC6822}"/>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D483DC2C-42B2-EA70-8EA2-EC1B3533B88B}"/>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E18D4E34-58F0-4FE6-6148-D7F602143663}"/>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162809FA-3549-0799-7EEC-3C2525BE9A63}"/>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3859A27E-4121-9B35-1530-41EA989540BC}"/>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87830936-7997-1B65-A6D3-7F61C8F41D7B}"/>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E05A109F-8254-BE96-90F0-2C3FFDF82072}"/>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D9C7499D-C48B-65EA-E26E-961D54F74C13}"/>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9766423A-FE88-411A-6DC2-295EC75CDFC0}"/>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D442E3EB-113C-A6BC-3F86-968294944D72}"/>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86E443B2-D966-6E8D-A98C-F96A7C831455}"/>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0369A9BC-DE4E-888B-9BA5-A4660E00CBED}"/>
              </a:ext>
            </a:extLst>
          </p:cNvPr>
          <p:cNvSpPr txBox="1"/>
          <p:nvPr/>
        </p:nvSpPr>
        <p:spPr>
          <a:xfrm>
            <a:off x="1405531" y="2195669"/>
            <a:ext cx="13026878"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Few-shot Examples</a:t>
            </a:r>
          </a:p>
        </p:txBody>
      </p:sp>
      <p:sp>
        <p:nvSpPr>
          <p:cNvPr id="14" name="Freeform 14">
            <a:extLst>
              <a:ext uri="{FF2B5EF4-FFF2-40B4-BE49-F238E27FC236}">
                <a16:creationId xmlns:a16="http://schemas.microsoft.com/office/drawing/2014/main" id="{82C1A7B0-F550-020B-C8F3-8DC97FAEA105}"/>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927B223D-01F0-468B-088E-278712CE5A78}"/>
              </a:ext>
            </a:extLst>
          </p:cNvPr>
          <p:cNvSpPr txBox="1"/>
          <p:nvPr/>
        </p:nvSpPr>
        <p:spPr>
          <a:xfrm>
            <a:off x="1537697" y="4973774"/>
            <a:ext cx="12559303" cy="4665893"/>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Đầu vào: Bộ phim rất hay nhưng quá dài</a:t>
            </a: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Đầu ra: Trung lập</a:t>
            </a:r>
          </a:p>
          <a:p>
            <a:pPr marL="800100" lvl="1" indent="-342900" algn="just">
              <a:lnSpc>
                <a:spcPts val="2999"/>
              </a:lnSpc>
              <a:buFont typeface="Arial" panose="020B0604020202020204" pitchFamily="34" charset="0"/>
              <a:buChar char="•"/>
            </a:pPr>
            <a:endParaRPr lang="en-US" sz="2499" spc="22">
              <a:solidFill>
                <a:srgbClr val="F2B42D"/>
              </a:solidFill>
              <a:latin typeface="IBM Plex Sans Condensed"/>
              <a:ea typeface="IBM Plex Sans Condensed"/>
              <a:cs typeface="IBM Plex Sans Condensed"/>
              <a:sym typeface="IBM Plex Sans Condensed"/>
            </a:endParaRP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Đầu vào: Tôi không thích quyển sách này, nó thiếu nhiều chi tiết quan trọng và khó hiểu</a:t>
            </a: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Đầu ra: Tiêu cực</a:t>
            </a:r>
          </a:p>
          <a:p>
            <a:pPr marL="800100" lvl="1" indent="-342900" algn="just">
              <a:lnSpc>
                <a:spcPts val="2999"/>
              </a:lnSpc>
              <a:buFont typeface="Arial" panose="020B0604020202020204" pitchFamily="34" charset="0"/>
              <a:buChar char="•"/>
            </a:pPr>
            <a:endParaRPr lang="en-US" sz="2499" spc="22">
              <a:solidFill>
                <a:srgbClr val="F2B42D"/>
              </a:solidFill>
              <a:latin typeface="IBM Plex Sans Condensed"/>
              <a:ea typeface="IBM Plex Sans Condensed"/>
              <a:cs typeface="IBM Plex Sans Condensed"/>
              <a:sym typeface="IBM Plex Sans Condensed"/>
            </a:endParaRP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Đầu vào: Tôi yêu cuốn sách này, nó thực sự hữu ích trong việc cải thiện sức khỏe tinh thần</a:t>
            </a: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Đầu ra: Tích cực</a:t>
            </a:r>
          </a:p>
          <a:p>
            <a:pPr marL="800100" lvl="1" indent="-342900" algn="just">
              <a:lnSpc>
                <a:spcPts val="2999"/>
              </a:lnSpc>
              <a:buFont typeface="Arial" panose="020B0604020202020204" pitchFamily="34" charset="0"/>
              <a:buChar char="•"/>
            </a:pPr>
            <a:endParaRPr lang="en-US" sz="2499" spc="22">
              <a:solidFill>
                <a:srgbClr val="F2B42D"/>
              </a:solidFill>
              <a:latin typeface="IBM Plex Sans Condensed"/>
              <a:ea typeface="IBM Plex Sans Condensed"/>
              <a:cs typeface="IBM Plex Sans Condensed"/>
              <a:sym typeface="IBM Plex Sans Condensed"/>
            </a:endParaRP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Đầu vào: Tôi ghét chiếc xe này</a:t>
            </a:r>
          </a:p>
          <a:p>
            <a:pPr marL="800100" lvl="1" indent="-342900" algn="just">
              <a:lnSpc>
                <a:spcPts val="2999"/>
              </a:lnSpc>
              <a:buFont typeface="Arial" panose="020B0604020202020204" pitchFamily="34" charset="0"/>
              <a:buChar char="•"/>
            </a:pPr>
            <a:r>
              <a:rPr lang="en-US" sz="2499" spc="22">
                <a:solidFill>
                  <a:srgbClr val="FF0000"/>
                </a:solidFill>
                <a:latin typeface="IBM Plex Sans Condensed"/>
                <a:ea typeface="IBM Plex Sans Condensed"/>
                <a:cs typeface="IBM Plex Sans Condensed"/>
                <a:sym typeface="IBM Plex Sans Condensed"/>
              </a:rPr>
              <a:t>Đầu ra: </a:t>
            </a:r>
          </a:p>
        </p:txBody>
      </p:sp>
      <p:sp>
        <p:nvSpPr>
          <p:cNvPr id="17" name="TextBox 16">
            <a:extLst>
              <a:ext uri="{FF2B5EF4-FFF2-40B4-BE49-F238E27FC236}">
                <a16:creationId xmlns:a16="http://schemas.microsoft.com/office/drawing/2014/main" id="{78650E61-85C8-8ED9-9702-8E0981784E8B}"/>
              </a:ext>
            </a:extLst>
          </p:cNvPr>
          <p:cNvSpPr txBox="1"/>
          <p:nvPr/>
        </p:nvSpPr>
        <p:spPr>
          <a:xfrm>
            <a:off x="1537696" y="3608155"/>
            <a:ext cx="11758497" cy="1001428"/>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Few-shot prompting là khi bạn cung cấp cho mô hình vài ví dụ (thường là 2-5) để minh họa rõ hơn về yêu cầu hoặc mẫu kết quả mong muốn.</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3700244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4099876D-7991-9DB7-E2A2-34397ED820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1D03C96-16F4-D0F7-DEE3-9EEF49A6DF98}"/>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3C3C428D-2FF1-24AE-2626-B246B487F6D0}"/>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D38EA96A-0290-E92B-6E08-3D5BDC3F6DD7}"/>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FA7E81CE-5418-A142-07A9-1404E60E2C99}"/>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648B5346-654C-35D0-5801-C3AFCEF46B2B}"/>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0C5AF6BC-6545-D89E-5CAF-5DEB8F83149B}"/>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601966FD-44E6-EB68-9F9A-6CD3615A150F}"/>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611C5C85-683A-2480-4C7C-3B694BAAFC09}"/>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54BEF661-25B5-0B0D-AA89-C4255BCCA377}"/>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DD3989AC-222E-1B0E-2607-5627257BC36D}"/>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7877798A-B728-EA2B-6CA6-0F8F91E70914}"/>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43541A0D-0238-5247-4DAE-AD67AB32C9BB}"/>
              </a:ext>
            </a:extLst>
          </p:cNvPr>
          <p:cNvSpPr txBox="1"/>
          <p:nvPr/>
        </p:nvSpPr>
        <p:spPr>
          <a:xfrm>
            <a:off x="1405531" y="2530006"/>
            <a:ext cx="13026878"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Recipe Pattern</a:t>
            </a:r>
          </a:p>
        </p:txBody>
      </p:sp>
      <p:sp>
        <p:nvSpPr>
          <p:cNvPr id="14" name="Freeform 14">
            <a:extLst>
              <a:ext uri="{FF2B5EF4-FFF2-40B4-BE49-F238E27FC236}">
                <a16:creationId xmlns:a16="http://schemas.microsoft.com/office/drawing/2014/main" id="{1B61222D-CE9A-EE41-6971-7236780BEC08}"/>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9AD31DAA-0951-29DA-FAD3-87B6E8E10FA0}"/>
              </a:ext>
            </a:extLst>
          </p:cNvPr>
          <p:cNvSpPr txBox="1"/>
          <p:nvPr/>
        </p:nvSpPr>
        <p:spPr>
          <a:xfrm>
            <a:off x="1537697" y="7841624"/>
            <a:ext cx="11873503" cy="1588127"/>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Tôi muốn mua một ngôi nhà. Tôi biết rằng tôi cần phải thực hiện các bước đưa ra lời đề nghị và chốt giao dịch mua nhà. Cung cấp cho tôi một trình tự đầy đủ các bước. Điền vào chỗ còn thiếu các bước.</a:t>
            </a:r>
            <a:endParaRPr lang="en-US" sz="2499" spc="22">
              <a:solidFill>
                <a:srgbClr val="F2B42D"/>
              </a:solidFill>
              <a:latin typeface="IBM Plex Sans Condensed"/>
              <a:ea typeface="IBM Plex Sans Condensed"/>
              <a:cs typeface="IBM Plex Sans Condensed"/>
              <a:sym typeface="IBM Plex Sans Condensed"/>
            </a:endParaRPr>
          </a:p>
        </p:txBody>
      </p:sp>
      <p:sp>
        <p:nvSpPr>
          <p:cNvPr id="17" name="TextBox 16">
            <a:extLst>
              <a:ext uri="{FF2B5EF4-FFF2-40B4-BE49-F238E27FC236}">
                <a16:creationId xmlns:a16="http://schemas.microsoft.com/office/drawing/2014/main" id="{E644A0EA-0B2F-A91B-9361-CDB5523C6F32}"/>
              </a:ext>
            </a:extLst>
          </p:cNvPr>
          <p:cNvSpPr txBox="1"/>
          <p:nvPr/>
        </p:nvSpPr>
        <p:spPr>
          <a:xfrm>
            <a:off x="1537696" y="3942492"/>
            <a:ext cx="12270711" cy="3630353"/>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Tôi muốn đạt được X</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Tôi biết rằng tôi cần thực hiện các bước A,B,C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Cung cấp cho tôi trình tự các bước đầy đủ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Điền các bước còn thiếu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(Tùy chọn) Xác định mọi bước không cần thiết</a:t>
            </a:r>
          </a:p>
          <a:p>
            <a:pPr marL="800100" lvl="1" indent="-342900">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Bạn sẽ cần thay thế “X” bằng một nhiệm vụ thích hợp. Sau đó, bạn sẽ cần chỉ định các</a:t>
            </a:r>
            <a:r>
              <a:rPr lang="en-US" sz="2499" spc="-5">
                <a:solidFill>
                  <a:srgbClr val="FFFFFF"/>
                </a:solidFill>
                <a:latin typeface="IBM Plex Sans Condensed"/>
                <a:ea typeface="IBM Plex Sans Condensed"/>
                <a:cs typeface="IBM Plex Sans Condensed"/>
                <a:sym typeface="IBM Plex Sans Condensed"/>
              </a:rPr>
              <a:t> </a:t>
            </a:r>
            <a:r>
              <a:rPr lang="vi-VN" sz="2499" spc="-5">
                <a:solidFill>
                  <a:srgbClr val="FFFFFF"/>
                </a:solidFill>
                <a:latin typeface="IBM Plex Sans Condensed"/>
                <a:ea typeface="IBM Plex Sans Condensed"/>
                <a:cs typeface="IBM Plex Sans Condensed"/>
                <a:sym typeface="IBM Plex Sans Condensed"/>
              </a:rPr>
              <a:t>bước A, B, C mà bạn biết cần phải là một phần của công thức/kế hoạch hoàn chỉnh</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4037398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99C426A3-F359-5A32-802E-CC13EFF9A1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E9B2C7-13EA-390B-5587-DE47C3E055B2}"/>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51D1525F-70AB-26C3-523A-069BB9F5C71B}"/>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1B5EFBA1-16A2-F5F3-BA20-7EDCD4393238}"/>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40869763-2700-D8AF-FA27-2DA9596C3C82}"/>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8CE5CD0D-13BE-A4D0-E59B-452E2E61C313}"/>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8E24AFE5-BC9A-AC52-2B3D-1207B5CCA593}"/>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D198EC0F-2BC4-6257-65DA-D5D3CADD9C59}"/>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B7396408-1A78-ECC5-4BEC-15771477BA52}"/>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6A16E9DF-D2D4-3D6A-7563-D7926CDD7B03}"/>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833E1D04-ED7D-90E9-B751-2A51CE882389}"/>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651046A3-E4E2-B40D-EE2E-98C89E8A62DD}"/>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7D45C5A4-A40B-8F80-4BAF-226EFCCA8353}"/>
              </a:ext>
            </a:extLst>
          </p:cNvPr>
          <p:cNvSpPr txBox="1"/>
          <p:nvPr/>
        </p:nvSpPr>
        <p:spPr>
          <a:xfrm>
            <a:off x="1405531" y="2530006"/>
            <a:ext cx="13835422" cy="1188787"/>
          </a:xfrm>
          <a:prstGeom prst="rect">
            <a:avLst/>
          </a:prstGeom>
        </p:spPr>
        <p:txBody>
          <a:bodyPr wrap="square" lIns="0" tIns="0" rIns="0" bIns="0" rtlCol="0" anchor="t">
            <a:spAutoFit/>
          </a:bodyPr>
          <a:lstStyle/>
          <a:p>
            <a:pPr algn="l">
              <a:lnSpc>
                <a:spcPts val="10599"/>
              </a:lnSpc>
            </a:pPr>
            <a:r>
              <a:rPr lang="en-US" sz="6000" b="1" spc="-19">
                <a:solidFill>
                  <a:srgbClr val="FFFFFF"/>
                </a:solidFill>
                <a:latin typeface="Tomorrow Bold"/>
                <a:ea typeface="Tomorrow Bold"/>
                <a:cs typeface="Tomorrow Bold"/>
                <a:sym typeface="Tomorrow Bold"/>
              </a:rPr>
              <a:t>Alternative Approaches Pattern</a:t>
            </a:r>
          </a:p>
        </p:txBody>
      </p:sp>
      <p:sp>
        <p:nvSpPr>
          <p:cNvPr id="14" name="Freeform 14">
            <a:extLst>
              <a:ext uri="{FF2B5EF4-FFF2-40B4-BE49-F238E27FC236}">
                <a16:creationId xmlns:a16="http://schemas.microsoft.com/office/drawing/2014/main" id="{0EB36278-257E-C3DA-F37B-25C5F5ACB12B}"/>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191367DC-2A86-AE50-C548-FB6E2F9A49A6}"/>
              </a:ext>
            </a:extLst>
          </p:cNvPr>
          <p:cNvSpPr txBox="1"/>
          <p:nvPr/>
        </p:nvSpPr>
        <p:spPr>
          <a:xfrm>
            <a:off x="1537697" y="7330309"/>
            <a:ext cx="11873503" cy="1972848"/>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Đối với bất cứ điều gì tôi yêu cầu bạn viết, hãy xác định vấn đề cơ bản mà tôi đang cố gắng giải quyết và cách tôi đang cố gắng giải quyết nó. Liệt kê ít nhất một cách tiếp cận thay thế để giải quyết vấn đề và so sánh/đối chiếu cách tiếp cận đó với cách tiếp cận ban đầu được ngụ ý trong yêu cầu của tôi với bạn</a:t>
            </a:r>
            <a:r>
              <a:rPr lang="en-US" sz="2499" spc="22">
                <a:solidFill>
                  <a:srgbClr val="F2B42D"/>
                </a:solidFill>
                <a:latin typeface="IBM Plex Sans Condensed"/>
                <a:ea typeface="IBM Plex Sans Condensed"/>
                <a:cs typeface="IBM Plex Sans Condensed"/>
                <a:sym typeface="IBM Plex Sans Condensed"/>
              </a:rPr>
              <a:t>.</a:t>
            </a:r>
          </a:p>
        </p:txBody>
      </p:sp>
      <p:sp>
        <p:nvSpPr>
          <p:cNvPr id="17" name="TextBox 16">
            <a:extLst>
              <a:ext uri="{FF2B5EF4-FFF2-40B4-BE49-F238E27FC236}">
                <a16:creationId xmlns:a16="http://schemas.microsoft.com/office/drawing/2014/main" id="{465E9F8C-8BD5-6F43-E999-3EB5B86574F3}"/>
              </a:ext>
            </a:extLst>
          </p:cNvPr>
          <p:cNvSpPr txBox="1"/>
          <p:nvPr/>
        </p:nvSpPr>
        <p:spPr>
          <a:xfrm>
            <a:off x="1537696" y="3942492"/>
            <a:ext cx="12270711" cy="3104568"/>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Nếu có những cách khác để hoàn thành nhiệm vụ X mà tôi giao cho bạn, hãy liệt kê các phương pháp thay thế tốt nhất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(Tùy chọn) so sánh/đối chiếu ưu và nhược điểm của từng phương pháp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(Tùy chọn) bao gồm cách ban đầu mà tôi yêu cầu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(Tùy chọn) nhắc tôi về phương pháp tiếp cận nào tôi muốn sử dụng</a:t>
            </a:r>
          </a:p>
          <a:p>
            <a:pPr marL="800100" lvl="1" indent="-342900">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 Bạn sẽ cần thay thế "X" bằng một tác vụ thích hợp</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3921266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EDE97216-75DA-F360-8421-C50E3FD2DD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624656-3DA3-83E6-5F8E-A58CF072C0C0}"/>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3">
              <a:alphaModFix amt="88000"/>
            </a:blip>
            <a:stretch>
              <a:fillRect/>
            </a:stretch>
          </a:blipFill>
        </p:spPr>
      </p:sp>
      <p:sp>
        <p:nvSpPr>
          <p:cNvPr id="3" name="Freeform 3">
            <a:extLst>
              <a:ext uri="{FF2B5EF4-FFF2-40B4-BE49-F238E27FC236}">
                <a16:creationId xmlns:a16="http://schemas.microsoft.com/office/drawing/2014/main" id="{5CDE1F28-56BF-627D-FB9F-7A0C771B4642}"/>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3">
              <a:alphaModFix amt="88000"/>
            </a:blip>
            <a:stretch>
              <a:fillRect/>
            </a:stretch>
          </a:blipFill>
        </p:spPr>
      </p:sp>
      <p:grpSp>
        <p:nvGrpSpPr>
          <p:cNvPr id="4" name="Group 4">
            <a:extLst>
              <a:ext uri="{FF2B5EF4-FFF2-40B4-BE49-F238E27FC236}">
                <a16:creationId xmlns:a16="http://schemas.microsoft.com/office/drawing/2014/main" id="{CF602233-658D-A54B-412F-587A97AA6F15}"/>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33CD4D37-2CBD-2A45-E300-58956BA8F7D0}"/>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3F015B1D-0F44-1CA5-16A6-FB325CE42615}"/>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C4081C7D-B357-3F1E-81C5-EEAA5C81F78F}"/>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858C0C24-84E9-A807-2634-0EB633D6657C}"/>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4"/>
              <a:stretch>
                <a:fillRect l="-38935" r="-38935"/>
              </a:stretch>
            </a:blipFill>
          </p:spPr>
        </p:sp>
      </p:grpSp>
      <p:sp>
        <p:nvSpPr>
          <p:cNvPr id="9" name="TextBox 9">
            <a:extLst>
              <a:ext uri="{FF2B5EF4-FFF2-40B4-BE49-F238E27FC236}">
                <a16:creationId xmlns:a16="http://schemas.microsoft.com/office/drawing/2014/main" id="{9056EEF0-650C-9228-AF0B-783782BBD9C4}"/>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841F7FC5-AAA2-4C75-5017-BD058199E01E}"/>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1A87B198-3D69-8BFD-BA11-6C835D616091}"/>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528DEFCC-C52B-2F4A-88A9-AB28DB505182}"/>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619DA204-BF2E-8FCB-4D0A-D32AF42C74D0}"/>
              </a:ext>
            </a:extLst>
          </p:cNvPr>
          <p:cNvSpPr txBox="1"/>
          <p:nvPr/>
        </p:nvSpPr>
        <p:spPr>
          <a:xfrm>
            <a:off x="1405531" y="2530006"/>
            <a:ext cx="13026878"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Ask for Input Pattern</a:t>
            </a:r>
          </a:p>
        </p:txBody>
      </p:sp>
      <p:sp>
        <p:nvSpPr>
          <p:cNvPr id="14" name="Freeform 14">
            <a:extLst>
              <a:ext uri="{FF2B5EF4-FFF2-40B4-BE49-F238E27FC236}">
                <a16:creationId xmlns:a16="http://schemas.microsoft.com/office/drawing/2014/main" id="{25C1408F-E444-7CCD-79F7-65CEB6CB71D3}"/>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a:extLst>
              <a:ext uri="{FF2B5EF4-FFF2-40B4-BE49-F238E27FC236}">
                <a16:creationId xmlns:a16="http://schemas.microsoft.com/office/drawing/2014/main" id="{5A88060E-905F-BFFE-C0D5-CFC79ACD3BC3}"/>
              </a:ext>
            </a:extLst>
          </p:cNvPr>
          <p:cNvSpPr txBox="1"/>
          <p:nvPr/>
        </p:nvSpPr>
        <p:spPr>
          <a:xfrm>
            <a:off x="1537697" y="7330309"/>
            <a:ext cx="11873503" cy="1588127"/>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Từ giờ trở đi, hãy dịch bất cứ điều gì tôi viết thành một chuỗi âm thanh và hành động của một con chó thể hiện phản ứng của con chó đối với những gì tôi viết. Hãy hỏi tôi điều đầu tiên để dịch.</a:t>
            </a:r>
            <a:endParaRPr lang="en-US" sz="2499" spc="22">
              <a:solidFill>
                <a:srgbClr val="F2B42D"/>
              </a:solidFill>
              <a:latin typeface="IBM Plex Sans Condensed"/>
              <a:ea typeface="IBM Plex Sans Condensed"/>
              <a:cs typeface="IBM Plex Sans Condensed"/>
              <a:sym typeface="IBM Plex Sans Condensed"/>
            </a:endParaRPr>
          </a:p>
        </p:txBody>
      </p:sp>
      <p:sp>
        <p:nvSpPr>
          <p:cNvPr id="17" name="TextBox 16">
            <a:extLst>
              <a:ext uri="{FF2B5EF4-FFF2-40B4-BE49-F238E27FC236}">
                <a16:creationId xmlns:a16="http://schemas.microsoft.com/office/drawing/2014/main" id="{6FB0C015-9062-7E80-49ED-A4A62D2189EC}"/>
              </a:ext>
            </a:extLst>
          </p:cNvPr>
          <p:cNvSpPr txBox="1"/>
          <p:nvPr/>
        </p:nvSpPr>
        <p:spPr>
          <a:xfrm>
            <a:off x="1537696" y="3942492"/>
            <a:ext cx="11758497" cy="1527213"/>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Yêu cầu tôi nhập X</a:t>
            </a:r>
          </a:p>
          <a:p>
            <a:pPr marL="800100" lvl="1" indent="-342900">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 Bạn sẽ cần thay thế "X" bằng thông tin đầu vào, chẳng hạn như "câu hỏi", "thành phần" hoặc "mục tiêu"</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1404823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D54382A4-9AE2-6E97-4F8E-D6CA8EBF08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D6403F-DC40-8CEB-8ECE-B78ACB27CC18}"/>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3">
              <a:alphaModFix amt="88000"/>
            </a:blip>
            <a:stretch>
              <a:fillRect/>
            </a:stretch>
          </a:blipFill>
        </p:spPr>
      </p:sp>
      <p:sp>
        <p:nvSpPr>
          <p:cNvPr id="3" name="Freeform 3">
            <a:extLst>
              <a:ext uri="{FF2B5EF4-FFF2-40B4-BE49-F238E27FC236}">
                <a16:creationId xmlns:a16="http://schemas.microsoft.com/office/drawing/2014/main" id="{3EA40587-9D00-7261-DA45-9461531664CE}"/>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3">
              <a:alphaModFix amt="88000"/>
            </a:blip>
            <a:stretch>
              <a:fillRect/>
            </a:stretch>
          </a:blipFill>
        </p:spPr>
      </p:sp>
      <p:grpSp>
        <p:nvGrpSpPr>
          <p:cNvPr id="4" name="Group 4">
            <a:extLst>
              <a:ext uri="{FF2B5EF4-FFF2-40B4-BE49-F238E27FC236}">
                <a16:creationId xmlns:a16="http://schemas.microsoft.com/office/drawing/2014/main" id="{D14316CF-C657-86DF-2654-64E698472C26}"/>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493C2471-608B-1463-E659-E01E23F5DA47}"/>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CEB09FFF-D728-39AC-5E50-D479EC651814}"/>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EFA4279C-B404-5985-B75A-F2F3A846BA38}"/>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685F6E79-A602-3734-F718-6A701C2AEB41}"/>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4"/>
              <a:stretch>
                <a:fillRect l="-38935" r="-38935"/>
              </a:stretch>
            </a:blipFill>
          </p:spPr>
        </p:sp>
      </p:grpSp>
      <p:sp>
        <p:nvSpPr>
          <p:cNvPr id="9" name="TextBox 9">
            <a:extLst>
              <a:ext uri="{FF2B5EF4-FFF2-40B4-BE49-F238E27FC236}">
                <a16:creationId xmlns:a16="http://schemas.microsoft.com/office/drawing/2014/main" id="{BAADC862-EF8A-5099-E58C-287C3DB4CAC9}"/>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0F1013EE-4B19-4A10-E680-935CE7C1B03E}"/>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5C0D83AF-872A-E3FC-6BF6-9E8C4117D42F}"/>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83134B42-AEC2-A2D6-559C-9C101C0A9441}"/>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D773B634-2C37-01AE-F0C6-0D9153973AA4}"/>
              </a:ext>
            </a:extLst>
          </p:cNvPr>
          <p:cNvSpPr txBox="1"/>
          <p:nvPr/>
        </p:nvSpPr>
        <p:spPr>
          <a:xfrm>
            <a:off x="1405531" y="1744913"/>
            <a:ext cx="13026878"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Menu Actions Pattern</a:t>
            </a:r>
          </a:p>
        </p:txBody>
      </p:sp>
      <p:sp>
        <p:nvSpPr>
          <p:cNvPr id="14" name="Freeform 14">
            <a:extLst>
              <a:ext uri="{FF2B5EF4-FFF2-40B4-BE49-F238E27FC236}">
                <a16:creationId xmlns:a16="http://schemas.microsoft.com/office/drawing/2014/main" id="{317845A0-0835-2504-96B2-55054851B7D2}"/>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a:extLst>
              <a:ext uri="{FF2B5EF4-FFF2-40B4-BE49-F238E27FC236}">
                <a16:creationId xmlns:a16="http://schemas.microsoft.com/office/drawing/2014/main" id="{C768E320-CC16-7B50-61A7-B7C10F726120}"/>
              </a:ext>
            </a:extLst>
          </p:cNvPr>
          <p:cNvSpPr txBox="1"/>
          <p:nvPr/>
        </p:nvSpPr>
        <p:spPr>
          <a:xfrm>
            <a:off x="1405531" y="6740890"/>
            <a:ext cx="12293096" cy="3127010"/>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Bất cứ khi nào tôi nhập: "thêm THỰC PHẨM", bạn sẽ thêm THỰC PHẨM vào danh sách hàng tạp hóa của tôi và cập nhật hóa đơn hàng tạp hóa ước tính của tôi. Bất cứ khi nào tôi gõ "xóa THỰC PHẨM", bạn sẽ xóa THỰC PHẨM khỏi danh sách hàng tạp hóa của tôi và cập nhật hóa đơn hàng tạp hóa ước tính của tôi. Bất cứ khi nào tôi gõ "lưu", bạn sẽ liệt kê các lựa chọn thay thế cho THỰC PHẨM đã thêm của tôi để tiết kiệm tiền. Cuối cùng, bạn sẽ yêu cầu tôi thực hiện hành động tiếp theo. Hãy hỏi tôi về hành động đầu tiên.</a:t>
            </a:r>
            <a:endParaRPr lang="en-US" sz="2499" spc="22">
              <a:solidFill>
                <a:srgbClr val="F2B42D"/>
              </a:solidFill>
              <a:latin typeface="IBM Plex Sans Condensed"/>
              <a:ea typeface="IBM Plex Sans Condensed"/>
              <a:cs typeface="IBM Plex Sans Condensed"/>
              <a:sym typeface="IBM Plex Sans Condensed"/>
            </a:endParaRPr>
          </a:p>
        </p:txBody>
      </p:sp>
      <p:sp>
        <p:nvSpPr>
          <p:cNvPr id="17" name="TextBox 16">
            <a:extLst>
              <a:ext uri="{FF2B5EF4-FFF2-40B4-BE49-F238E27FC236}">
                <a16:creationId xmlns:a16="http://schemas.microsoft.com/office/drawing/2014/main" id="{997DD87A-9FA3-5A53-64E3-AB9DA03283FE}"/>
              </a:ext>
            </a:extLst>
          </p:cNvPr>
          <p:cNvSpPr txBox="1"/>
          <p:nvPr/>
        </p:nvSpPr>
        <p:spPr>
          <a:xfrm>
            <a:off x="1427916" y="3015281"/>
            <a:ext cx="12270711" cy="3630353"/>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Bất cứ khi nào tôi gõ: X, bạn sẽ làm Y.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(Tùy chọn, cung cấp thêm các mục menu) Bất cứ khi nào tôi gõ Z, bạn sẽ làm Q.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Cuối cùng, bạn sẽ yêu cầu tôi thực hiện hành động tiếp theo.</a:t>
            </a:r>
          </a:p>
          <a:p>
            <a:pPr marL="800100" lvl="1" indent="-342900" algn="just">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Bạn sẽ cần thay thế "X" bằng một mẫu thích hợp, chẳng hạn như "ước tính &lt;THỜI GIAN NHIỆM VỤ&gt;" hoặc "thêm THỰC PHẨM". Sau đó, bạn sẽ cần chỉ định một hành động để kích hoạt mục menu, chẳng hạn như "thêm THỰC PHẨM vào danh sách mua sắm của tôi và cập nhật hóa đơn hàng tạp hóa ước tính của tôi“</a:t>
            </a:r>
            <a:r>
              <a:rPr lang="en-US" sz="2499" spc="-5">
                <a:solidFill>
                  <a:srgbClr val="FFFFFF"/>
                </a:solidFill>
                <a:latin typeface="IBM Plex Sans Condensed"/>
                <a:ea typeface="IBM Plex Sans Condensed"/>
                <a:cs typeface="IBM Plex Sans Condensed"/>
                <a:sym typeface="IBM Plex Sans Condensed"/>
              </a:rPr>
              <a:t>.</a:t>
            </a:r>
          </a:p>
        </p:txBody>
      </p:sp>
    </p:spTree>
    <p:extLst>
      <p:ext uri="{BB962C8B-B14F-4D97-AF65-F5344CB8AC3E}">
        <p14:creationId xmlns:p14="http://schemas.microsoft.com/office/powerpoint/2010/main" val="4164805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20B8370D-19D7-CF68-01C3-C85A08442D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54F9ED-FF50-5FEC-AB32-62FE95671EA1}"/>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B6CDFDA1-B84F-5BBF-6BDF-86C874E16A07}"/>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25672846-A759-0B32-16FB-E4F2C928C9F1}"/>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AEC3EAC2-96DA-16D2-FC11-04D7CEC8A299}"/>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B208BDF6-5991-F5D0-A2E6-557F81A66C29}"/>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10784F44-BB66-D1FC-662D-A88752BA2AD3}"/>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C52C26D1-0423-EB72-1E55-5608EF4C9F91}"/>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1A29A002-CBC0-3070-D5E9-EFE43F61EC76}"/>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0F172512-BDDC-6380-2F68-4F2DCBAE5D93}"/>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F2FA5A0B-A673-DC3E-235C-A59A77DE5E02}"/>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050E5B27-5CDA-AFAB-7AF2-FF0813D68098}"/>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05E3A8DC-8D55-5EEA-9D0A-DF6FE3EEC57B}"/>
              </a:ext>
            </a:extLst>
          </p:cNvPr>
          <p:cNvSpPr txBox="1"/>
          <p:nvPr/>
        </p:nvSpPr>
        <p:spPr>
          <a:xfrm>
            <a:off x="1405531" y="2530006"/>
            <a:ext cx="13026878"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Semantic Filter Pattern</a:t>
            </a:r>
          </a:p>
        </p:txBody>
      </p:sp>
      <p:sp>
        <p:nvSpPr>
          <p:cNvPr id="14" name="Freeform 14">
            <a:extLst>
              <a:ext uri="{FF2B5EF4-FFF2-40B4-BE49-F238E27FC236}">
                <a16:creationId xmlns:a16="http://schemas.microsoft.com/office/drawing/2014/main" id="{183C0F07-35E5-3006-FA1D-9D1A3EB7C588}"/>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D0B1C64F-70E9-1C1D-11F5-8A1C89D74E9F}"/>
              </a:ext>
            </a:extLst>
          </p:cNvPr>
          <p:cNvSpPr txBox="1"/>
          <p:nvPr/>
        </p:nvSpPr>
        <p:spPr>
          <a:xfrm>
            <a:off x="1537697" y="7330309"/>
            <a:ext cx="11873503" cy="1588127"/>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Lọc thông tin này để xóa mọi thông tin nhận dạng cá nhân hoặc thông tin có thể được sử dụng để nhận dạng lại người đó.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Lọc email này để loại bỏ thông tin dư thừa.</a:t>
            </a:r>
          </a:p>
        </p:txBody>
      </p:sp>
      <p:sp>
        <p:nvSpPr>
          <p:cNvPr id="17" name="TextBox 16">
            <a:extLst>
              <a:ext uri="{FF2B5EF4-FFF2-40B4-BE49-F238E27FC236}">
                <a16:creationId xmlns:a16="http://schemas.microsoft.com/office/drawing/2014/main" id="{A0AF6D5B-ECB5-7DF6-7E41-CDB75237EC95}"/>
              </a:ext>
            </a:extLst>
          </p:cNvPr>
          <p:cNvSpPr txBox="1"/>
          <p:nvPr/>
        </p:nvSpPr>
        <p:spPr>
          <a:xfrm>
            <a:off x="1537696" y="3942492"/>
            <a:ext cx="11758497" cy="1527213"/>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Lọc thông tin này để loại bỏ X</a:t>
            </a:r>
          </a:p>
          <a:p>
            <a:pPr marL="800100" lvl="1" indent="-342900">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Bạn sẽ cần thay thế "X" bằng định nghĩa thích hợp về nội dung bạn muốn xóa, chẳng hạn như. "tên và ngày tháng" hoặc "chi phí lớn hơn 100 USD"</a:t>
            </a:r>
            <a:endParaRPr lang="en-US" sz="2499" spc="-5">
              <a:solidFill>
                <a:srgbClr val="FFFFFF"/>
              </a:solidFill>
              <a:latin typeface="IBM Plex Sans Condensed"/>
              <a:ea typeface="IBM Plex Sans Condensed"/>
              <a:cs typeface="IBM Plex Sans Condensed"/>
              <a:sym typeface="IBM Plex Sans Condensed"/>
            </a:endParaRPr>
          </a:p>
        </p:txBody>
      </p:sp>
    </p:spTree>
    <p:extLst>
      <p:ext uri="{BB962C8B-B14F-4D97-AF65-F5344CB8AC3E}">
        <p14:creationId xmlns:p14="http://schemas.microsoft.com/office/powerpoint/2010/main" val="150344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138"/>
        </a:solidFill>
        <a:effectLst/>
      </p:bgPr>
    </p:bg>
    <p:spTree>
      <p:nvGrpSpPr>
        <p:cNvPr id="1" name="">
          <a:extLst>
            <a:ext uri="{FF2B5EF4-FFF2-40B4-BE49-F238E27FC236}">
              <a16:creationId xmlns:a16="http://schemas.microsoft.com/office/drawing/2014/main" id="{53C30033-0CF5-7044-88F8-D122335C84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3352C3-80A5-DFE9-2CC4-D5CB9BD10890}"/>
              </a:ext>
            </a:extLst>
          </p:cNvPr>
          <p:cNvSpPr/>
          <p:nvPr/>
        </p:nvSpPr>
        <p:spPr>
          <a:xfrm>
            <a:off x="-5725354" y="-5955376"/>
            <a:ext cx="10296822" cy="10413980"/>
          </a:xfrm>
          <a:custGeom>
            <a:avLst/>
            <a:gdLst/>
            <a:ahLst/>
            <a:cxnLst/>
            <a:rect l="l" t="t" r="r" b="b"/>
            <a:pathLst>
              <a:path w="10296822" h="10413980">
                <a:moveTo>
                  <a:pt x="0" y="0"/>
                </a:moveTo>
                <a:lnTo>
                  <a:pt x="10296822" y="0"/>
                </a:lnTo>
                <a:lnTo>
                  <a:pt x="10296822" y="10413979"/>
                </a:lnTo>
                <a:lnTo>
                  <a:pt x="0" y="10413979"/>
                </a:lnTo>
                <a:lnTo>
                  <a:pt x="0" y="0"/>
                </a:lnTo>
                <a:close/>
              </a:path>
            </a:pathLst>
          </a:custGeom>
          <a:blipFill>
            <a:blip r:embed="rId2">
              <a:alphaModFix amt="88000"/>
            </a:blip>
            <a:stretch>
              <a:fillRect/>
            </a:stretch>
          </a:blipFill>
        </p:spPr>
      </p:sp>
      <p:sp>
        <p:nvSpPr>
          <p:cNvPr id="3" name="Freeform 3">
            <a:extLst>
              <a:ext uri="{FF2B5EF4-FFF2-40B4-BE49-F238E27FC236}">
                <a16:creationId xmlns:a16="http://schemas.microsoft.com/office/drawing/2014/main" id="{E73A7EF1-5E67-7D9F-BA3E-2EC03674277B}"/>
              </a:ext>
            </a:extLst>
          </p:cNvPr>
          <p:cNvSpPr/>
          <p:nvPr/>
        </p:nvSpPr>
        <p:spPr>
          <a:xfrm>
            <a:off x="11698185" y="4122831"/>
            <a:ext cx="10296822" cy="10413980"/>
          </a:xfrm>
          <a:custGeom>
            <a:avLst/>
            <a:gdLst/>
            <a:ahLst/>
            <a:cxnLst/>
            <a:rect l="l" t="t" r="r" b="b"/>
            <a:pathLst>
              <a:path w="10296822" h="10413980">
                <a:moveTo>
                  <a:pt x="0" y="0"/>
                </a:moveTo>
                <a:lnTo>
                  <a:pt x="10296822" y="0"/>
                </a:lnTo>
                <a:lnTo>
                  <a:pt x="10296822" y="10413980"/>
                </a:lnTo>
                <a:lnTo>
                  <a:pt x="0" y="10413980"/>
                </a:lnTo>
                <a:lnTo>
                  <a:pt x="0" y="0"/>
                </a:lnTo>
                <a:close/>
              </a:path>
            </a:pathLst>
          </a:custGeom>
          <a:blipFill>
            <a:blip r:embed="rId2">
              <a:alphaModFix amt="88000"/>
            </a:blip>
            <a:stretch>
              <a:fillRect/>
            </a:stretch>
          </a:blipFill>
        </p:spPr>
      </p:sp>
      <p:grpSp>
        <p:nvGrpSpPr>
          <p:cNvPr id="4" name="Group 4">
            <a:extLst>
              <a:ext uri="{FF2B5EF4-FFF2-40B4-BE49-F238E27FC236}">
                <a16:creationId xmlns:a16="http://schemas.microsoft.com/office/drawing/2014/main" id="{D6549355-B1A9-A4CF-27D2-BD043FBFE9B3}"/>
              </a:ext>
            </a:extLst>
          </p:cNvPr>
          <p:cNvGrpSpPr/>
          <p:nvPr/>
        </p:nvGrpSpPr>
        <p:grpSpPr>
          <a:xfrm>
            <a:off x="11638969" y="422647"/>
            <a:ext cx="1947998" cy="117691"/>
            <a:chOff x="0" y="0"/>
            <a:chExt cx="513053" cy="30997"/>
          </a:xfrm>
        </p:grpSpPr>
        <p:sp>
          <p:nvSpPr>
            <p:cNvPr id="5" name="Freeform 5">
              <a:extLst>
                <a:ext uri="{FF2B5EF4-FFF2-40B4-BE49-F238E27FC236}">
                  <a16:creationId xmlns:a16="http://schemas.microsoft.com/office/drawing/2014/main" id="{5450C16E-419F-F2E9-DA27-85F660156640}"/>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6" name="TextBox 6">
              <a:extLst>
                <a:ext uri="{FF2B5EF4-FFF2-40B4-BE49-F238E27FC236}">
                  <a16:creationId xmlns:a16="http://schemas.microsoft.com/office/drawing/2014/main" id="{33CC83A9-445D-5906-DBCF-7F66B7080C11}"/>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grpSp>
        <p:nvGrpSpPr>
          <p:cNvPr id="7" name="Group 7">
            <a:extLst>
              <a:ext uri="{FF2B5EF4-FFF2-40B4-BE49-F238E27FC236}">
                <a16:creationId xmlns:a16="http://schemas.microsoft.com/office/drawing/2014/main" id="{535FCE9E-A1E8-DAE6-55F6-932D0C1B7B2F}"/>
              </a:ext>
            </a:extLst>
          </p:cNvPr>
          <p:cNvGrpSpPr/>
          <p:nvPr/>
        </p:nvGrpSpPr>
        <p:grpSpPr>
          <a:xfrm>
            <a:off x="14432409" y="0"/>
            <a:ext cx="3855591" cy="10287000"/>
            <a:chOff x="0" y="0"/>
            <a:chExt cx="1194664" cy="3187451"/>
          </a:xfrm>
        </p:grpSpPr>
        <p:sp>
          <p:nvSpPr>
            <p:cNvPr id="8" name="Freeform 8">
              <a:extLst>
                <a:ext uri="{FF2B5EF4-FFF2-40B4-BE49-F238E27FC236}">
                  <a16:creationId xmlns:a16="http://schemas.microsoft.com/office/drawing/2014/main" id="{F367FB27-26B8-EFBA-6428-562C8CAA4A59}"/>
                </a:ext>
              </a:extLst>
            </p:cNvPr>
            <p:cNvSpPr/>
            <p:nvPr/>
          </p:nvSpPr>
          <p:spPr>
            <a:xfrm>
              <a:off x="0" y="0"/>
              <a:ext cx="1194664" cy="3187451"/>
            </a:xfrm>
            <a:custGeom>
              <a:avLst/>
              <a:gdLst/>
              <a:ahLst/>
              <a:cxnLst/>
              <a:rect l="l" t="t" r="r" b="b"/>
              <a:pathLst>
                <a:path w="1194664" h="3187451">
                  <a:moveTo>
                    <a:pt x="0" y="0"/>
                  </a:moveTo>
                  <a:lnTo>
                    <a:pt x="1194664" y="0"/>
                  </a:lnTo>
                  <a:lnTo>
                    <a:pt x="1194664" y="3187451"/>
                  </a:lnTo>
                  <a:lnTo>
                    <a:pt x="0" y="3187451"/>
                  </a:lnTo>
                  <a:close/>
                </a:path>
              </a:pathLst>
            </a:custGeom>
            <a:blipFill>
              <a:blip r:embed="rId3"/>
              <a:stretch>
                <a:fillRect l="-38935" r="-38935"/>
              </a:stretch>
            </a:blipFill>
          </p:spPr>
        </p:sp>
      </p:grpSp>
      <p:sp>
        <p:nvSpPr>
          <p:cNvPr id="9" name="TextBox 9">
            <a:extLst>
              <a:ext uri="{FF2B5EF4-FFF2-40B4-BE49-F238E27FC236}">
                <a16:creationId xmlns:a16="http://schemas.microsoft.com/office/drawing/2014/main" id="{132484D2-2190-FF9D-7BB5-3C8BB322AE78}"/>
              </a:ext>
            </a:extLst>
          </p:cNvPr>
          <p:cNvSpPr txBox="1"/>
          <p:nvPr/>
        </p:nvSpPr>
        <p:spPr>
          <a:xfrm>
            <a:off x="1405531" y="641535"/>
            <a:ext cx="12005669" cy="743793"/>
          </a:xfrm>
          <a:prstGeom prst="rect">
            <a:avLst/>
          </a:prstGeom>
        </p:spPr>
        <p:txBody>
          <a:bodyPr wrap="square" lIns="0" tIns="0" rIns="0" bIns="0" rtlCol="0" anchor="t">
            <a:spAutoFit/>
          </a:bodyPr>
          <a:lstStyle/>
          <a:p>
            <a:pPr algn="l">
              <a:lnSpc>
                <a:spcPts val="5829"/>
              </a:lnSpc>
            </a:pPr>
            <a:r>
              <a:rPr lang="en-US" sz="5499" b="1" spc="-10">
                <a:solidFill>
                  <a:srgbClr val="FFFFFF"/>
                </a:solidFill>
                <a:latin typeface="Tomorrow Bold"/>
                <a:ea typeface="Tomorrow Bold"/>
                <a:cs typeface="Tomorrow Bold"/>
                <a:sym typeface="Tomorrow Bold"/>
              </a:rPr>
              <a:t>Một số Prompt Patterns hữu ích</a:t>
            </a:r>
          </a:p>
        </p:txBody>
      </p:sp>
      <p:grpSp>
        <p:nvGrpSpPr>
          <p:cNvPr id="10" name="Group 10">
            <a:extLst>
              <a:ext uri="{FF2B5EF4-FFF2-40B4-BE49-F238E27FC236}">
                <a16:creationId xmlns:a16="http://schemas.microsoft.com/office/drawing/2014/main" id="{C2B20265-7D91-6202-60C2-0415E2C7E5E2}"/>
              </a:ext>
            </a:extLst>
          </p:cNvPr>
          <p:cNvGrpSpPr/>
          <p:nvPr/>
        </p:nvGrpSpPr>
        <p:grpSpPr>
          <a:xfrm rot="-10800000">
            <a:off x="14887" y="1753157"/>
            <a:ext cx="1947998" cy="117691"/>
            <a:chOff x="0" y="0"/>
            <a:chExt cx="513053" cy="30997"/>
          </a:xfrm>
        </p:grpSpPr>
        <p:sp>
          <p:nvSpPr>
            <p:cNvPr id="11" name="Freeform 11">
              <a:extLst>
                <a:ext uri="{FF2B5EF4-FFF2-40B4-BE49-F238E27FC236}">
                  <a16:creationId xmlns:a16="http://schemas.microsoft.com/office/drawing/2014/main" id="{267677CB-50FC-5CF8-EDF4-6159A1E4E167}"/>
                </a:ext>
              </a:extLst>
            </p:cNvPr>
            <p:cNvSpPr/>
            <p:nvPr/>
          </p:nvSpPr>
          <p:spPr>
            <a:xfrm>
              <a:off x="0" y="0"/>
              <a:ext cx="513053" cy="30997"/>
            </a:xfrm>
            <a:custGeom>
              <a:avLst/>
              <a:gdLst/>
              <a:ahLst/>
              <a:cxnLst/>
              <a:rect l="l" t="t" r="r" b="b"/>
              <a:pathLst>
                <a:path w="513053" h="30997">
                  <a:moveTo>
                    <a:pt x="0" y="0"/>
                  </a:moveTo>
                  <a:lnTo>
                    <a:pt x="513053" y="0"/>
                  </a:lnTo>
                  <a:lnTo>
                    <a:pt x="513053" y="30997"/>
                  </a:lnTo>
                  <a:lnTo>
                    <a:pt x="0" y="30997"/>
                  </a:lnTo>
                  <a:close/>
                </a:path>
              </a:pathLst>
            </a:custGeom>
            <a:gradFill rotWithShape="1">
              <a:gsLst>
                <a:gs pos="0">
                  <a:srgbClr val="000138">
                    <a:alpha val="100000"/>
                  </a:srgbClr>
                </a:gs>
                <a:gs pos="100000">
                  <a:srgbClr val="33CD91">
                    <a:alpha val="100000"/>
                  </a:srgbClr>
                </a:gs>
              </a:gsLst>
              <a:lin ang="0"/>
            </a:gradFill>
          </p:spPr>
        </p:sp>
        <p:sp>
          <p:nvSpPr>
            <p:cNvPr id="12" name="TextBox 12">
              <a:extLst>
                <a:ext uri="{FF2B5EF4-FFF2-40B4-BE49-F238E27FC236}">
                  <a16:creationId xmlns:a16="http://schemas.microsoft.com/office/drawing/2014/main" id="{ADF8EF36-91AF-870C-8CA6-E9429FE05B00}"/>
                </a:ext>
              </a:extLst>
            </p:cNvPr>
            <p:cNvSpPr txBox="1"/>
            <p:nvPr/>
          </p:nvSpPr>
          <p:spPr>
            <a:xfrm>
              <a:off x="0" y="-28575"/>
              <a:ext cx="513053" cy="59572"/>
            </a:xfrm>
            <a:prstGeom prst="rect">
              <a:avLst/>
            </a:prstGeom>
          </p:spPr>
          <p:txBody>
            <a:bodyPr lIns="50800" tIns="50800" rIns="50800" bIns="50800" rtlCol="0" anchor="ctr"/>
            <a:lstStyle/>
            <a:p>
              <a:pPr algn="ctr">
                <a:lnSpc>
                  <a:spcPts val="2774"/>
                </a:lnSpc>
              </a:pPr>
              <a:endParaRPr/>
            </a:p>
          </p:txBody>
        </p:sp>
      </p:grpSp>
      <p:sp>
        <p:nvSpPr>
          <p:cNvPr id="13" name="TextBox 13">
            <a:extLst>
              <a:ext uri="{FF2B5EF4-FFF2-40B4-BE49-F238E27FC236}">
                <a16:creationId xmlns:a16="http://schemas.microsoft.com/office/drawing/2014/main" id="{D6C9DE07-E536-3475-4A8A-48AB35B43F2F}"/>
              </a:ext>
            </a:extLst>
          </p:cNvPr>
          <p:cNvSpPr txBox="1"/>
          <p:nvPr/>
        </p:nvSpPr>
        <p:spPr>
          <a:xfrm>
            <a:off x="1405531" y="1626898"/>
            <a:ext cx="13026878" cy="1188787"/>
          </a:xfrm>
          <a:prstGeom prst="rect">
            <a:avLst/>
          </a:prstGeom>
        </p:spPr>
        <p:txBody>
          <a:bodyPr wrap="square" lIns="0" tIns="0" rIns="0" bIns="0" rtlCol="0" anchor="t">
            <a:spAutoFit/>
          </a:bodyPr>
          <a:lstStyle/>
          <a:p>
            <a:pPr algn="l">
              <a:lnSpc>
                <a:spcPts val="10599"/>
              </a:lnSpc>
            </a:pPr>
            <a:r>
              <a:rPr lang="en-US" sz="6600" b="1" spc="-19">
                <a:solidFill>
                  <a:srgbClr val="FFFFFF"/>
                </a:solidFill>
                <a:latin typeface="Tomorrow Bold"/>
                <a:ea typeface="Tomorrow Bold"/>
                <a:cs typeface="Tomorrow Bold"/>
                <a:sym typeface="Tomorrow Bold"/>
              </a:rPr>
              <a:t>Template Pattern</a:t>
            </a:r>
          </a:p>
        </p:txBody>
      </p:sp>
      <p:sp>
        <p:nvSpPr>
          <p:cNvPr id="14" name="Freeform 14">
            <a:extLst>
              <a:ext uri="{FF2B5EF4-FFF2-40B4-BE49-F238E27FC236}">
                <a16:creationId xmlns:a16="http://schemas.microsoft.com/office/drawing/2014/main" id="{4992448D-A8F7-90F3-EA0B-1ADDAC52BA60}"/>
              </a:ext>
            </a:extLst>
          </p:cNvPr>
          <p:cNvSpPr/>
          <p:nvPr/>
        </p:nvSpPr>
        <p:spPr>
          <a:xfrm>
            <a:off x="1028700" y="3927006"/>
            <a:ext cx="11758498" cy="4733096"/>
          </a:xfrm>
          <a:custGeom>
            <a:avLst/>
            <a:gdLst/>
            <a:ahLst/>
            <a:cxnLst/>
            <a:rect l="l" t="t" r="r" b="b"/>
            <a:pathLst>
              <a:path w="11758498" h="4733096">
                <a:moveTo>
                  <a:pt x="0" y="0"/>
                </a:moveTo>
                <a:lnTo>
                  <a:pt x="11758498" y="0"/>
                </a:lnTo>
                <a:lnTo>
                  <a:pt x="11758498" y="4733096"/>
                </a:lnTo>
                <a:lnTo>
                  <a:pt x="0" y="4733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a:extLst>
              <a:ext uri="{FF2B5EF4-FFF2-40B4-BE49-F238E27FC236}">
                <a16:creationId xmlns:a16="http://schemas.microsoft.com/office/drawing/2014/main" id="{D0E8060F-5AD1-0CE6-0BE4-775AF10B4A35}"/>
              </a:ext>
            </a:extLst>
          </p:cNvPr>
          <p:cNvSpPr txBox="1"/>
          <p:nvPr/>
        </p:nvSpPr>
        <p:spPr>
          <a:xfrm>
            <a:off x="1537696" y="7224959"/>
            <a:ext cx="11873503" cy="2357568"/>
          </a:xfrm>
          <a:prstGeom prst="rect">
            <a:avLst/>
          </a:prstGeom>
        </p:spPr>
        <p:txBody>
          <a:bodyPr wrap="square" lIns="0" tIns="0" rIns="0" bIns="0" rtlCol="0" anchor="t">
            <a:spAutoFit/>
          </a:bodyPr>
          <a:lstStyle/>
          <a:p>
            <a:pPr algn="just">
              <a:lnSpc>
                <a:spcPts val="3499"/>
              </a:lnSpc>
            </a:pPr>
            <a:r>
              <a:rPr lang="en-US" sz="2499" b="1" spc="-10">
                <a:solidFill>
                  <a:srgbClr val="F2B42D"/>
                </a:solidFill>
                <a:latin typeface="IBM Plex Sans 1"/>
                <a:ea typeface="IBM Plex Sans 1"/>
                <a:cs typeface="IBM Plex Sans 1"/>
                <a:sym typeface="IBM Plex Sans 1"/>
              </a:rPr>
              <a:t>Ví dụ: </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Tôi có văn bản sau, hãy điền nội dung theo mẫu sau:</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Tên: &lt;TÊN&gt;</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Quê quán: &lt;QUÊ QUÁN&gt;</a:t>
            </a:r>
          </a:p>
          <a:p>
            <a:pPr marL="800100" lvl="1" indent="-342900" algn="just">
              <a:lnSpc>
                <a:spcPts val="2999"/>
              </a:lnSpc>
              <a:buFont typeface="Arial" panose="020B0604020202020204" pitchFamily="34" charset="0"/>
              <a:buChar char="•"/>
            </a:pPr>
            <a:r>
              <a:rPr lang="en-US" sz="2499" spc="22">
                <a:solidFill>
                  <a:srgbClr val="F2B42D"/>
                </a:solidFill>
                <a:latin typeface="IBM Plex Sans Condensed"/>
                <a:ea typeface="IBM Plex Sans Condensed"/>
                <a:cs typeface="IBM Plex Sans Condensed"/>
                <a:sym typeface="IBM Plex Sans Condensed"/>
              </a:rPr>
              <a:t>Năm sinh</a:t>
            </a:r>
            <a:r>
              <a:rPr lang="vi-VN" sz="2499" spc="22">
                <a:solidFill>
                  <a:srgbClr val="F2B42D"/>
                </a:solidFill>
                <a:latin typeface="IBM Plex Sans Condensed"/>
                <a:ea typeface="IBM Plex Sans Condensed"/>
                <a:cs typeface="IBM Plex Sans Condensed"/>
                <a:sym typeface="IBM Plex Sans Condensed"/>
              </a:rPr>
              <a:t>: &lt;</a:t>
            </a:r>
            <a:r>
              <a:rPr lang="en-US" sz="2499" spc="22">
                <a:solidFill>
                  <a:srgbClr val="F2B42D"/>
                </a:solidFill>
                <a:latin typeface="IBM Plex Sans Condensed"/>
                <a:ea typeface="IBM Plex Sans Condensed"/>
                <a:cs typeface="IBM Plex Sans Condensed"/>
                <a:sym typeface="IBM Plex Sans Condensed"/>
              </a:rPr>
              <a:t>NĂM SINH</a:t>
            </a:r>
            <a:r>
              <a:rPr lang="vi-VN" sz="2499" spc="22">
                <a:solidFill>
                  <a:srgbClr val="F2B42D"/>
                </a:solidFill>
                <a:latin typeface="IBM Plex Sans Condensed"/>
                <a:ea typeface="IBM Plex Sans Condensed"/>
                <a:cs typeface="IBM Plex Sans Condensed"/>
                <a:sym typeface="IBM Plex Sans Condensed"/>
              </a:rPr>
              <a:t>&gt;</a:t>
            </a:r>
          </a:p>
          <a:p>
            <a:pPr marL="800100" lvl="1" indent="-342900" algn="just">
              <a:lnSpc>
                <a:spcPts val="2999"/>
              </a:lnSpc>
              <a:buFont typeface="Arial" panose="020B0604020202020204" pitchFamily="34" charset="0"/>
              <a:buChar char="•"/>
            </a:pPr>
            <a:r>
              <a:rPr lang="vi-VN" sz="2499" spc="22">
                <a:solidFill>
                  <a:srgbClr val="F2B42D"/>
                </a:solidFill>
                <a:latin typeface="IBM Plex Sans Condensed"/>
                <a:ea typeface="IBM Plex Sans Condensed"/>
                <a:cs typeface="IBM Plex Sans Condensed"/>
                <a:sym typeface="IBM Plex Sans Condensed"/>
              </a:rPr>
              <a:t>Chức vụ: &lt;</a:t>
            </a:r>
            <a:r>
              <a:rPr lang="en-US" sz="2499" spc="22">
                <a:solidFill>
                  <a:srgbClr val="F2B42D"/>
                </a:solidFill>
                <a:latin typeface="IBM Plex Sans Condensed"/>
                <a:ea typeface="IBM Plex Sans Condensed"/>
                <a:cs typeface="IBM Plex Sans Condensed"/>
                <a:sym typeface="IBM Plex Sans Condensed"/>
              </a:rPr>
              <a:t>CHỨC VỤ</a:t>
            </a:r>
            <a:r>
              <a:rPr lang="vi-VN" sz="2499" spc="22">
                <a:solidFill>
                  <a:srgbClr val="F2B42D"/>
                </a:solidFill>
                <a:latin typeface="IBM Plex Sans Condensed"/>
                <a:ea typeface="IBM Plex Sans Condensed"/>
                <a:cs typeface="IBM Plex Sans Condensed"/>
                <a:sym typeface="IBM Plex Sans Condensed"/>
              </a:rPr>
              <a:t>&gt;</a:t>
            </a:r>
            <a:endParaRPr lang="en-US" sz="2499" spc="22">
              <a:solidFill>
                <a:srgbClr val="F2B42D"/>
              </a:solidFill>
              <a:latin typeface="IBM Plex Sans Condensed"/>
              <a:ea typeface="IBM Plex Sans Condensed"/>
              <a:cs typeface="IBM Plex Sans Condensed"/>
              <a:sym typeface="IBM Plex Sans Condensed"/>
            </a:endParaRPr>
          </a:p>
        </p:txBody>
      </p:sp>
      <p:sp>
        <p:nvSpPr>
          <p:cNvPr id="17" name="TextBox 16">
            <a:extLst>
              <a:ext uri="{FF2B5EF4-FFF2-40B4-BE49-F238E27FC236}">
                <a16:creationId xmlns:a16="http://schemas.microsoft.com/office/drawing/2014/main" id="{6DF09C17-8BEF-1A2E-09EB-B8C09F00818C}"/>
              </a:ext>
            </a:extLst>
          </p:cNvPr>
          <p:cNvSpPr txBox="1"/>
          <p:nvPr/>
        </p:nvSpPr>
        <p:spPr>
          <a:xfrm>
            <a:off x="1537696" y="3039384"/>
            <a:ext cx="12049271" cy="4156138"/>
          </a:xfrm>
          <a:prstGeom prst="rect">
            <a:avLst/>
          </a:prstGeom>
        </p:spPr>
        <p:txBody>
          <a:bodyPr wrap="square" lIns="0" tIns="0" rIns="0" bIns="0" rtlCol="0" anchor="t">
            <a:spAutoFit/>
          </a:bodyPr>
          <a:lstStyle/>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Tôi sẽ cung cấp mẫu cho kết quả đầu ra của bạn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X là phần giữ chỗ cho nội dung của tôi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Cố gắng khớp đầu ra vào một hoặc nhiều phần giữ chỗ mà tôi liệt kê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Vui lòng giữ nguyên định dạng và mẫu tổng thể mà tôi cung cấp </a:t>
            </a:r>
          </a:p>
          <a:p>
            <a:pPr marL="342900" indent="-342900" algn="l">
              <a:lnSpc>
                <a:spcPts val="4149"/>
              </a:lnSpc>
              <a:buFont typeface="Wingdings" panose="05000000000000000000" pitchFamily="2" charset="2"/>
              <a:buChar char="q"/>
            </a:pPr>
            <a:r>
              <a:rPr lang="vi-VN" sz="2499" spc="-5">
                <a:solidFill>
                  <a:srgbClr val="FFFFFF"/>
                </a:solidFill>
                <a:latin typeface="IBM Plex Sans Condensed"/>
                <a:ea typeface="IBM Plex Sans Condensed"/>
                <a:cs typeface="IBM Plex Sans Condensed"/>
                <a:sym typeface="IBM Plex Sans Condensed"/>
              </a:rPr>
              <a:t>Đây là mẫu: PATTERN với PLACEHOLDERS</a:t>
            </a:r>
          </a:p>
          <a:p>
            <a:pPr marL="800100" lvl="1" indent="-342900" algn="just">
              <a:lnSpc>
                <a:spcPts val="4149"/>
              </a:lnSpc>
              <a:buFont typeface="Arial" panose="020B0604020202020204" pitchFamily="34" charset="0"/>
              <a:buChar char="•"/>
            </a:pPr>
            <a:r>
              <a:rPr lang="vi-VN" sz="2499" spc="-5">
                <a:solidFill>
                  <a:srgbClr val="FFFFFF"/>
                </a:solidFill>
                <a:latin typeface="IBM Plex Sans Condensed"/>
                <a:ea typeface="IBM Plex Sans Condensed"/>
                <a:cs typeface="IBM Plex Sans Condensed"/>
                <a:sym typeface="IBM Plex Sans Condensed"/>
              </a:rPr>
              <a:t>Bạn sẽ cần phải thay thế "X" bằng một phần giữ chỗ thích hợp, chẳng hạn như "CAPITALIZED</a:t>
            </a:r>
            <a:r>
              <a:rPr lang="en-US" sz="2499" spc="-5">
                <a:solidFill>
                  <a:srgbClr val="FFFFFF"/>
                </a:solidFill>
                <a:latin typeface="IBM Plex Sans Condensed"/>
                <a:ea typeface="IBM Plex Sans Condensed"/>
                <a:cs typeface="IBM Plex Sans Condensed"/>
                <a:sym typeface="IBM Plex Sans Condensed"/>
              </a:rPr>
              <a:t> WORDS</a:t>
            </a:r>
            <a:r>
              <a:rPr lang="vi-VN" sz="2499" spc="-5">
                <a:solidFill>
                  <a:srgbClr val="FFFFFF"/>
                </a:solidFill>
                <a:latin typeface="IBM Plex Sans Condensed"/>
                <a:ea typeface="IBM Plex Sans Condensed"/>
                <a:cs typeface="IBM Plex Sans Condensed"/>
                <a:sym typeface="IBM Plex Sans Condensed"/>
              </a:rPr>
              <a:t>" hoặc "&lt;PLACEHOLDER&gt;". Sau đó, bạn sẽ cần chỉ định một mẫu để điền vào, chẳng hạn như "Kính gửi &lt;FULL NAME&gt;" hoặc "NAME, TITLE, COMPANY"".</a:t>
            </a:r>
          </a:p>
        </p:txBody>
      </p:sp>
    </p:spTree>
    <p:extLst>
      <p:ext uri="{BB962C8B-B14F-4D97-AF65-F5344CB8AC3E}">
        <p14:creationId xmlns:p14="http://schemas.microsoft.com/office/powerpoint/2010/main" val="840990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62058" y="3070883"/>
            <a:ext cx="17244653" cy="2571750"/>
          </a:xfrm>
          <a:prstGeom prst="rect">
            <a:avLst/>
          </a:prstGeom>
        </p:spPr>
        <p:txBody>
          <a:bodyPr lIns="0" tIns="0" rIns="0" bIns="0" rtlCol="0" anchor="t">
            <a:spAutoFit/>
          </a:bodyPr>
          <a:lstStyle/>
          <a:p>
            <a:pPr marL="0" lvl="0" indent="0" algn="ctr">
              <a:lnSpc>
                <a:spcPts val="21000"/>
              </a:lnSpc>
              <a:spcBef>
                <a:spcPct val="0"/>
              </a:spcBef>
            </a:pPr>
            <a:r>
              <a:rPr lang="en-US" sz="15000" b="1">
                <a:solidFill>
                  <a:srgbClr val="FFFFFF"/>
                </a:solidFill>
                <a:latin typeface="Tomorrow Bold"/>
                <a:ea typeface="Tomorrow Bold"/>
                <a:cs typeface="Tomorrow Bold"/>
                <a:sym typeface="Tomorrow Bold"/>
              </a:rPr>
              <a:t>Thực Hành</a:t>
            </a:r>
          </a:p>
        </p:txBody>
      </p:sp>
      <p:sp>
        <p:nvSpPr>
          <p:cNvPr id="4" name="Freeform 4"/>
          <p:cNvSpPr/>
          <p:nvPr/>
        </p:nvSpPr>
        <p:spPr>
          <a:xfrm>
            <a:off x="13862687" y="1350027"/>
            <a:ext cx="3396613" cy="3552014"/>
          </a:xfrm>
          <a:custGeom>
            <a:avLst/>
            <a:gdLst/>
            <a:ahLst/>
            <a:cxnLst/>
            <a:rect l="l" t="t" r="r" b="b"/>
            <a:pathLst>
              <a:path w="3396613" h="3552014">
                <a:moveTo>
                  <a:pt x="0" y="0"/>
                </a:moveTo>
                <a:lnTo>
                  <a:pt x="3396613" y="0"/>
                </a:lnTo>
                <a:lnTo>
                  <a:pt x="3396613" y="3552014"/>
                </a:lnTo>
                <a:lnTo>
                  <a:pt x="0" y="3552014"/>
                </a:lnTo>
                <a:lnTo>
                  <a:pt x="0" y="0"/>
                </a:lnTo>
                <a:close/>
              </a:path>
            </a:pathLst>
          </a:custGeom>
          <a:blipFill>
            <a:blip r:embed="rId5"/>
            <a:stretch>
              <a:fillRect/>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67D210F0-5770-BD2D-3B76-C41DA1A776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8AC5DA-D17A-C3A9-A0C5-D5FF12624F24}"/>
              </a:ext>
            </a:extLst>
          </p:cNvPr>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C2C21B96-3021-93D1-CA49-2C1677082B85}"/>
              </a:ext>
            </a:extLst>
          </p:cNvPr>
          <p:cNvSpPr txBox="1"/>
          <p:nvPr/>
        </p:nvSpPr>
        <p:spPr>
          <a:xfrm>
            <a:off x="533400" y="454640"/>
            <a:ext cx="10744200" cy="1600438"/>
          </a:xfrm>
          <a:prstGeom prst="rect">
            <a:avLst/>
          </a:prstGeom>
        </p:spPr>
        <p:txBody>
          <a:bodyPr wrap="square" lIns="0" tIns="0" rIns="0" bIns="0" rtlCol="0" anchor="t">
            <a:spAutoFit/>
          </a:bodyPr>
          <a:lstStyle/>
          <a:p>
            <a:pPr marL="0" lvl="0" indent="0">
              <a:spcBef>
                <a:spcPct val="0"/>
              </a:spcBef>
            </a:pPr>
            <a:r>
              <a:rPr lang="en-US" sz="10400" b="1">
                <a:solidFill>
                  <a:srgbClr val="FFFFFF"/>
                </a:solidFill>
                <a:latin typeface="Tomorrow Bold"/>
                <a:ea typeface="Tomorrow Bold"/>
                <a:cs typeface="Tomorrow Bold"/>
                <a:sym typeface="Tomorrow Bold"/>
              </a:rPr>
              <a:t>Câu hỏi #1/3</a:t>
            </a:r>
          </a:p>
        </p:txBody>
      </p:sp>
      <p:sp>
        <p:nvSpPr>
          <p:cNvPr id="4" name="Freeform 4">
            <a:extLst>
              <a:ext uri="{FF2B5EF4-FFF2-40B4-BE49-F238E27FC236}">
                <a16:creationId xmlns:a16="http://schemas.microsoft.com/office/drawing/2014/main" id="{87974BAC-168C-8F1B-77B0-99407A7CD31A}"/>
              </a:ext>
            </a:extLst>
          </p:cNvPr>
          <p:cNvSpPr/>
          <p:nvPr/>
        </p:nvSpPr>
        <p:spPr>
          <a:xfrm>
            <a:off x="13862687" y="1350027"/>
            <a:ext cx="3396613" cy="3552014"/>
          </a:xfrm>
          <a:custGeom>
            <a:avLst/>
            <a:gdLst/>
            <a:ahLst/>
            <a:cxnLst/>
            <a:rect l="l" t="t" r="r" b="b"/>
            <a:pathLst>
              <a:path w="3396613" h="3552014">
                <a:moveTo>
                  <a:pt x="0" y="0"/>
                </a:moveTo>
                <a:lnTo>
                  <a:pt x="3396613" y="0"/>
                </a:lnTo>
                <a:lnTo>
                  <a:pt x="3396613" y="3552014"/>
                </a:lnTo>
                <a:lnTo>
                  <a:pt x="0" y="3552014"/>
                </a:lnTo>
                <a:lnTo>
                  <a:pt x="0" y="0"/>
                </a:lnTo>
                <a:close/>
              </a:path>
            </a:pathLst>
          </a:custGeom>
          <a:blipFill>
            <a:blip r:embed="rId5"/>
            <a:stretch>
              <a:fillRect/>
            </a:stretch>
          </a:blipFill>
        </p:spPr>
      </p:sp>
      <p:sp>
        <p:nvSpPr>
          <p:cNvPr id="6" name="TextBox 5">
            <a:extLst>
              <a:ext uri="{FF2B5EF4-FFF2-40B4-BE49-F238E27FC236}">
                <a16:creationId xmlns:a16="http://schemas.microsoft.com/office/drawing/2014/main" id="{AB28EF93-CC3E-DF31-00C4-BCDF4A4C72FD}"/>
              </a:ext>
            </a:extLst>
          </p:cNvPr>
          <p:cNvSpPr txBox="1"/>
          <p:nvPr/>
        </p:nvSpPr>
        <p:spPr>
          <a:xfrm>
            <a:off x="533400" y="2247900"/>
            <a:ext cx="13792200" cy="7417415"/>
          </a:xfrm>
          <a:prstGeom prst="rect">
            <a:avLst/>
          </a:prstGeom>
          <a:noFill/>
        </p:spPr>
        <p:txBody>
          <a:bodyPr wrap="square">
            <a:spAutoFit/>
          </a:bodyPr>
          <a:lstStyle/>
          <a:p>
            <a:pPr marL="457200" indent="-457200">
              <a:buFont typeface="Wingdings" panose="05000000000000000000" pitchFamily="2" charset="2"/>
              <a:buChar char="q"/>
            </a:pPr>
            <a:r>
              <a:rPr lang="en-US" sz="2800">
                <a:solidFill>
                  <a:schemeClr val="bg1"/>
                </a:solidFill>
                <a:latin typeface="Tomorrow" panose="020B0604020202020204" charset="0"/>
              </a:rPr>
              <a:t>Sáu tượng điêu khắc </a:t>
            </a:r>
            <a:r>
              <a:rPr lang="en-US" sz="2800" b="1">
                <a:solidFill>
                  <a:schemeClr val="bg1"/>
                </a:solidFill>
                <a:latin typeface="Tomorrow" panose="020B0604020202020204" charset="0"/>
              </a:rPr>
              <a:t>C</a:t>
            </a:r>
            <a:r>
              <a:rPr lang="en-US" sz="2800">
                <a:solidFill>
                  <a:schemeClr val="bg1"/>
                </a:solidFill>
                <a:latin typeface="Tomorrow" panose="020B0604020202020204" charset="0"/>
              </a:rPr>
              <a:t>, </a:t>
            </a:r>
            <a:r>
              <a:rPr lang="en-US" sz="2800" b="1">
                <a:solidFill>
                  <a:schemeClr val="bg1"/>
                </a:solidFill>
                <a:latin typeface="Tomorrow" panose="020B0604020202020204" charset="0"/>
              </a:rPr>
              <a:t>D</a:t>
            </a:r>
            <a:r>
              <a:rPr lang="en-US" sz="2800">
                <a:solidFill>
                  <a:schemeClr val="bg1"/>
                </a:solidFill>
                <a:latin typeface="Tomorrow" panose="020B0604020202020204" charset="0"/>
              </a:rPr>
              <a:t>, </a:t>
            </a:r>
            <a:r>
              <a:rPr lang="en-US" sz="2800" b="1">
                <a:solidFill>
                  <a:schemeClr val="bg1"/>
                </a:solidFill>
                <a:latin typeface="Tomorrow" panose="020B0604020202020204" charset="0"/>
              </a:rPr>
              <a:t>E</a:t>
            </a:r>
            <a:r>
              <a:rPr lang="en-US" sz="2800">
                <a:solidFill>
                  <a:schemeClr val="bg1"/>
                </a:solidFill>
                <a:latin typeface="Tomorrow" panose="020B0604020202020204" charset="0"/>
              </a:rPr>
              <a:t>, </a:t>
            </a:r>
            <a:r>
              <a:rPr lang="en-US" sz="2800" b="1">
                <a:solidFill>
                  <a:schemeClr val="bg1"/>
                </a:solidFill>
                <a:latin typeface="Tomorrow" panose="020B0604020202020204" charset="0"/>
              </a:rPr>
              <a:t>F</a:t>
            </a:r>
            <a:r>
              <a:rPr lang="en-US" sz="2800">
                <a:solidFill>
                  <a:schemeClr val="bg1"/>
                </a:solidFill>
                <a:latin typeface="Tomorrow" panose="020B0604020202020204" charset="0"/>
              </a:rPr>
              <a:t>, </a:t>
            </a:r>
            <a:r>
              <a:rPr lang="en-US" sz="2800" b="1">
                <a:solidFill>
                  <a:schemeClr val="bg1"/>
                </a:solidFill>
                <a:latin typeface="Tomorrow" panose="020B0604020202020204" charset="0"/>
              </a:rPr>
              <a:t>G</a:t>
            </a:r>
            <a:r>
              <a:rPr lang="en-US" sz="2800">
                <a:solidFill>
                  <a:schemeClr val="bg1"/>
                </a:solidFill>
                <a:latin typeface="Tomorrow" panose="020B0604020202020204" charset="0"/>
              </a:rPr>
              <a:t>, </a:t>
            </a:r>
            <a:r>
              <a:rPr lang="en-US" sz="2800" b="1">
                <a:solidFill>
                  <a:schemeClr val="bg1"/>
                </a:solidFill>
                <a:latin typeface="Tomorrow" panose="020B0604020202020204" charset="0"/>
              </a:rPr>
              <a:t>H</a:t>
            </a:r>
            <a:r>
              <a:rPr lang="en-US" sz="2800">
                <a:solidFill>
                  <a:schemeClr val="bg1"/>
                </a:solidFill>
                <a:latin typeface="Tomorrow" panose="020B0604020202020204" charset="0"/>
              </a:rPr>
              <a:t> được triển lãm trong các phòng </a:t>
            </a:r>
            <a:r>
              <a:rPr lang="en-US" sz="2800" b="1">
                <a:solidFill>
                  <a:schemeClr val="bg1"/>
                </a:solidFill>
                <a:latin typeface="Tomorrow" panose="020B0604020202020204" charset="0"/>
              </a:rPr>
              <a:t>1</a:t>
            </a:r>
            <a:r>
              <a:rPr lang="en-US" sz="2800">
                <a:solidFill>
                  <a:schemeClr val="bg1"/>
                </a:solidFill>
                <a:latin typeface="Tomorrow" panose="020B0604020202020204" charset="0"/>
              </a:rPr>
              <a:t>, </a:t>
            </a:r>
            <a:r>
              <a:rPr lang="en-US" sz="2800" b="1">
                <a:solidFill>
                  <a:schemeClr val="bg1"/>
                </a:solidFill>
                <a:latin typeface="Tomorrow" panose="020B0604020202020204" charset="0"/>
              </a:rPr>
              <a:t>2</a:t>
            </a:r>
            <a:r>
              <a:rPr lang="en-US" sz="2800">
                <a:solidFill>
                  <a:schemeClr val="bg1"/>
                </a:solidFill>
                <a:latin typeface="Tomorrow" panose="020B0604020202020204" charset="0"/>
              </a:rPr>
              <a:t>, </a:t>
            </a:r>
            <a:r>
              <a:rPr lang="en-US" sz="2800" b="1">
                <a:solidFill>
                  <a:schemeClr val="bg1"/>
                </a:solidFill>
                <a:latin typeface="Tomorrow" panose="020B0604020202020204" charset="0"/>
              </a:rPr>
              <a:t>3</a:t>
            </a:r>
            <a:r>
              <a:rPr lang="en-US" sz="2800">
                <a:solidFill>
                  <a:schemeClr val="bg1"/>
                </a:solidFill>
                <a:latin typeface="Tomorrow" panose="020B0604020202020204" charset="0"/>
              </a:rPr>
              <a:t> của một triển lãm.</a:t>
            </a:r>
          </a:p>
          <a:p>
            <a:pPr marL="914400" lvl="1" indent="-457200">
              <a:buFont typeface="Arial" panose="020B0604020202020204" pitchFamily="34" charset="0"/>
              <a:buChar char="•"/>
            </a:pPr>
            <a:r>
              <a:rPr lang="en-US" sz="2800">
                <a:solidFill>
                  <a:schemeClr val="bg1"/>
                </a:solidFill>
                <a:latin typeface="Tomorrow" panose="020B0604020202020204" charset="0"/>
              </a:rPr>
              <a:t>Tượng </a:t>
            </a:r>
            <a:r>
              <a:rPr lang="en-US" sz="2800" b="1">
                <a:solidFill>
                  <a:schemeClr val="bg1"/>
                </a:solidFill>
                <a:latin typeface="Tomorrow" panose="020B0604020202020204" charset="0"/>
              </a:rPr>
              <a:t>C</a:t>
            </a:r>
            <a:r>
              <a:rPr lang="en-US" sz="2800">
                <a:solidFill>
                  <a:schemeClr val="bg1"/>
                </a:solidFill>
                <a:latin typeface="Tomorrow" panose="020B0604020202020204" charset="0"/>
              </a:rPr>
              <a:t> và </a:t>
            </a:r>
            <a:r>
              <a:rPr lang="en-US" sz="2800" b="1">
                <a:solidFill>
                  <a:schemeClr val="bg1"/>
                </a:solidFill>
                <a:latin typeface="Tomorrow" panose="020B0604020202020204" charset="0"/>
              </a:rPr>
              <a:t>E</a:t>
            </a:r>
            <a:r>
              <a:rPr lang="en-US" sz="2800">
                <a:solidFill>
                  <a:schemeClr val="bg1"/>
                </a:solidFill>
                <a:latin typeface="Tomorrow" panose="020B0604020202020204" charset="0"/>
              </a:rPr>
              <a:t> có thể không trong cùng phòng.</a:t>
            </a:r>
          </a:p>
          <a:p>
            <a:pPr marL="914400" lvl="1" indent="-457200">
              <a:buFont typeface="Arial" panose="020B0604020202020204" pitchFamily="34" charset="0"/>
              <a:buChar char="•"/>
            </a:pPr>
            <a:r>
              <a:rPr lang="en-US" sz="2800">
                <a:solidFill>
                  <a:schemeClr val="bg1"/>
                </a:solidFill>
                <a:latin typeface="Tomorrow" panose="020B0604020202020204" charset="0"/>
              </a:rPr>
              <a:t>Tượng </a:t>
            </a:r>
            <a:r>
              <a:rPr lang="en-US" sz="2800" b="1">
                <a:solidFill>
                  <a:schemeClr val="bg1"/>
                </a:solidFill>
                <a:latin typeface="Tomorrow" panose="020B0604020202020204" charset="0"/>
              </a:rPr>
              <a:t>D</a:t>
            </a:r>
            <a:r>
              <a:rPr lang="en-US" sz="2800">
                <a:solidFill>
                  <a:schemeClr val="bg1"/>
                </a:solidFill>
                <a:latin typeface="Tomorrow" panose="020B0604020202020204" charset="0"/>
              </a:rPr>
              <a:t> và </a:t>
            </a:r>
            <a:r>
              <a:rPr lang="en-US" sz="2800" b="1">
                <a:solidFill>
                  <a:schemeClr val="bg1"/>
                </a:solidFill>
                <a:latin typeface="Tomorrow" panose="020B0604020202020204" charset="0"/>
              </a:rPr>
              <a:t>G</a:t>
            </a:r>
            <a:r>
              <a:rPr lang="en-US" sz="2800">
                <a:solidFill>
                  <a:schemeClr val="bg1"/>
                </a:solidFill>
                <a:latin typeface="Tomorrow" panose="020B0604020202020204" charset="0"/>
              </a:rPr>
              <a:t> phải trong một phòng.</a:t>
            </a:r>
          </a:p>
          <a:p>
            <a:pPr marL="914400" lvl="1" indent="-457200">
              <a:buFont typeface="Arial" panose="020B0604020202020204" pitchFamily="34" charset="0"/>
              <a:buChar char="•"/>
            </a:pPr>
            <a:r>
              <a:rPr lang="en-US" sz="2800">
                <a:solidFill>
                  <a:schemeClr val="bg1"/>
                </a:solidFill>
                <a:latin typeface="Tomorrow" panose="020B0604020202020204" charset="0"/>
              </a:rPr>
              <a:t>Nếu tượng </a:t>
            </a:r>
            <a:r>
              <a:rPr lang="en-US" sz="2800" b="1">
                <a:solidFill>
                  <a:schemeClr val="bg1"/>
                </a:solidFill>
                <a:latin typeface="Tomorrow" panose="020B0604020202020204" charset="0"/>
              </a:rPr>
              <a:t>E</a:t>
            </a:r>
            <a:r>
              <a:rPr lang="en-US" sz="2800">
                <a:solidFill>
                  <a:schemeClr val="bg1"/>
                </a:solidFill>
                <a:latin typeface="Tomorrow" panose="020B0604020202020204" charset="0"/>
              </a:rPr>
              <a:t> và </a:t>
            </a:r>
            <a:r>
              <a:rPr lang="en-US" sz="2800" b="1">
                <a:solidFill>
                  <a:schemeClr val="bg1"/>
                </a:solidFill>
                <a:latin typeface="Tomorrow" panose="020B0604020202020204" charset="0"/>
              </a:rPr>
              <a:t>F</a:t>
            </a:r>
            <a:r>
              <a:rPr lang="en-US" sz="2800">
                <a:solidFill>
                  <a:schemeClr val="bg1"/>
                </a:solidFill>
                <a:latin typeface="Tomorrow" panose="020B0604020202020204" charset="0"/>
              </a:rPr>
              <a:t> trong cùng phòng thì không có tượng nào khác</a:t>
            </a:r>
          </a:p>
          <a:p>
            <a:pPr marL="914400" lvl="1" indent="-457200">
              <a:buFont typeface="Arial" panose="020B0604020202020204" pitchFamily="34" charset="0"/>
              <a:buChar char="•"/>
            </a:pPr>
            <a:r>
              <a:rPr lang="en-US" sz="2800">
                <a:solidFill>
                  <a:schemeClr val="bg1"/>
                </a:solidFill>
                <a:latin typeface="Tomorrow" panose="020B0604020202020204" charset="0"/>
              </a:rPr>
              <a:t>trong phòng đó.</a:t>
            </a:r>
          </a:p>
          <a:p>
            <a:pPr marL="914400" lvl="1" indent="-457200">
              <a:buFont typeface="Arial" panose="020B0604020202020204" pitchFamily="34" charset="0"/>
              <a:buChar char="•"/>
            </a:pPr>
            <a:r>
              <a:rPr lang="en-US" sz="2800">
                <a:solidFill>
                  <a:schemeClr val="bg1"/>
                </a:solidFill>
                <a:latin typeface="Tomorrow" panose="020B0604020202020204" charset="0"/>
              </a:rPr>
              <a:t>Có ít nhất 1 tượng triển lãm trong một phòng, không có nhiều hơn 3 tượng trong bất cứ phòng nào.</a:t>
            </a:r>
          </a:p>
          <a:p>
            <a:pPr marL="914400" lvl="1" indent="-457200">
              <a:buFont typeface="Arial" panose="020B0604020202020204" pitchFamily="34" charset="0"/>
              <a:buChar char="•"/>
            </a:pPr>
            <a:endParaRPr lang="en-US" sz="2800">
              <a:solidFill>
                <a:schemeClr val="bg1"/>
              </a:solidFill>
              <a:latin typeface="Tomorrow" panose="020B0604020202020204" charset="0"/>
            </a:endParaRPr>
          </a:p>
          <a:p>
            <a:pPr marL="457200" indent="-457200">
              <a:buFont typeface="Wingdings" panose="05000000000000000000" pitchFamily="2" charset="2"/>
              <a:buChar char="§"/>
            </a:pPr>
            <a:r>
              <a:rPr lang="en-US" sz="2800">
                <a:solidFill>
                  <a:schemeClr val="bg1"/>
                </a:solidFill>
                <a:latin typeface="Tomorrow" panose="020B0604020202020204" charset="0"/>
              </a:rPr>
              <a:t>Nếu tượng </a:t>
            </a:r>
            <a:r>
              <a:rPr lang="en-US" sz="2800" b="1">
                <a:solidFill>
                  <a:schemeClr val="bg1"/>
                </a:solidFill>
                <a:latin typeface="Tomorrow" panose="020B0604020202020204" charset="0"/>
              </a:rPr>
              <a:t>D</a:t>
            </a:r>
            <a:r>
              <a:rPr lang="en-US" sz="2800">
                <a:solidFill>
                  <a:schemeClr val="bg1"/>
                </a:solidFill>
                <a:latin typeface="Tomorrow" panose="020B0604020202020204" charset="0"/>
              </a:rPr>
              <a:t> được triển lãm trong phòng 3 và các tượng </a:t>
            </a:r>
            <a:r>
              <a:rPr lang="en-US" sz="2800" b="1">
                <a:solidFill>
                  <a:schemeClr val="bg1"/>
                </a:solidFill>
                <a:latin typeface="Tomorrow" panose="020B0604020202020204" charset="0"/>
              </a:rPr>
              <a:t>E</a:t>
            </a:r>
            <a:r>
              <a:rPr lang="en-US" sz="2800">
                <a:solidFill>
                  <a:schemeClr val="bg1"/>
                </a:solidFill>
                <a:latin typeface="Tomorrow" panose="020B0604020202020204" charset="0"/>
              </a:rPr>
              <a:t>, </a:t>
            </a:r>
            <a:r>
              <a:rPr lang="en-US" sz="2800" b="1">
                <a:solidFill>
                  <a:schemeClr val="bg1"/>
                </a:solidFill>
                <a:latin typeface="Tomorrow" panose="020B0604020202020204" charset="0"/>
              </a:rPr>
              <a:t>F</a:t>
            </a:r>
            <a:r>
              <a:rPr lang="en-US" sz="2800">
                <a:solidFill>
                  <a:schemeClr val="bg1"/>
                </a:solidFill>
                <a:latin typeface="Tomorrow" panose="020B0604020202020204" charset="0"/>
              </a:rPr>
              <a:t> trong phòng 1, trong các phát biểu dưới đây, phát biểu nào đúng?</a:t>
            </a:r>
          </a:p>
          <a:p>
            <a:pPr marL="457200" indent="-457200">
              <a:buFont typeface="Wingdings" panose="05000000000000000000" pitchFamily="2" charset="2"/>
              <a:buChar char="§"/>
            </a:pPr>
            <a:endParaRPr lang="en-US" sz="2800">
              <a:solidFill>
                <a:schemeClr val="bg1"/>
              </a:solidFill>
              <a:latin typeface="Tomorrow" panose="020B0604020202020204" charset="0"/>
            </a:endParaRPr>
          </a:p>
          <a:p>
            <a:pPr lvl="1"/>
            <a:r>
              <a:rPr lang="en-US" sz="2800">
                <a:solidFill>
                  <a:schemeClr val="bg1"/>
                </a:solidFill>
                <a:latin typeface="Tomorrow" panose="020B0604020202020204" charset="0"/>
              </a:rPr>
              <a:t>A. Tượng C trong phòng 1</a:t>
            </a:r>
          </a:p>
          <a:p>
            <a:pPr lvl="1"/>
            <a:r>
              <a:rPr lang="en-US" sz="2800">
                <a:solidFill>
                  <a:schemeClr val="bg1"/>
                </a:solidFill>
                <a:latin typeface="Tomorrow" panose="020B0604020202020204" charset="0"/>
              </a:rPr>
              <a:t>B. Tượng H trong phòng 1</a:t>
            </a:r>
          </a:p>
          <a:p>
            <a:pPr lvl="1"/>
            <a:r>
              <a:rPr lang="en-US" sz="2800">
                <a:solidFill>
                  <a:schemeClr val="bg1"/>
                </a:solidFill>
                <a:latin typeface="Tomorrow" panose="020B0604020202020204" charset="0"/>
              </a:rPr>
              <a:t>C. Tượng G trong phòng 2</a:t>
            </a:r>
          </a:p>
          <a:p>
            <a:pPr lvl="1"/>
            <a:r>
              <a:rPr lang="en-US" sz="2800">
                <a:solidFill>
                  <a:schemeClr val="bg1"/>
                </a:solidFill>
                <a:latin typeface="Tomorrow" panose="020B0604020202020204" charset="0"/>
              </a:rPr>
              <a:t>D. Tượng C và H trong cùng phòng</a:t>
            </a:r>
          </a:p>
          <a:p>
            <a:pPr lvl="1"/>
            <a:r>
              <a:rPr lang="en-US" sz="2800">
                <a:solidFill>
                  <a:schemeClr val="bg1"/>
                </a:solidFill>
                <a:latin typeface="Tomorrow" panose="020B0604020202020204" charset="0"/>
              </a:rPr>
              <a:t>E. Tượng G và F trong cùng phòng</a:t>
            </a:r>
          </a:p>
        </p:txBody>
      </p:sp>
    </p:spTree>
    <p:extLst>
      <p:ext uri="{BB962C8B-B14F-4D97-AF65-F5344CB8AC3E}">
        <p14:creationId xmlns:p14="http://schemas.microsoft.com/office/powerpoint/2010/main" val="3334198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391634" y="-3506450"/>
            <a:ext cx="19071268" cy="19071268"/>
          </a:xfrm>
          <a:custGeom>
            <a:avLst/>
            <a:gdLst/>
            <a:ahLst/>
            <a:cxnLst/>
            <a:rect l="l" t="t" r="r" b="b"/>
            <a:pathLst>
              <a:path w="19071268" h="19071268">
                <a:moveTo>
                  <a:pt x="0" y="0"/>
                </a:moveTo>
                <a:lnTo>
                  <a:pt x="19071268" y="0"/>
                </a:lnTo>
                <a:lnTo>
                  <a:pt x="19071268" y="19071269"/>
                </a:lnTo>
                <a:lnTo>
                  <a:pt x="0" y="19071269"/>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sp>
      <p:sp>
        <p:nvSpPr>
          <p:cNvPr id="3" name="Freeform 3"/>
          <p:cNvSpPr/>
          <p:nvPr/>
        </p:nvSpPr>
        <p:spPr>
          <a:xfrm>
            <a:off x="2536511" y="3669718"/>
            <a:ext cx="13214978" cy="3254188"/>
          </a:xfrm>
          <a:custGeom>
            <a:avLst/>
            <a:gdLst/>
            <a:ahLst/>
            <a:cxnLst/>
            <a:rect l="l" t="t" r="r" b="b"/>
            <a:pathLst>
              <a:path w="13214978" h="3254188">
                <a:moveTo>
                  <a:pt x="0" y="0"/>
                </a:moveTo>
                <a:lnTo>
                  <a:pt x="13214978" y="0"/>
                </a:lnTo>
                <a:lnTo>
                  <a:pt x="13214978" y="3254189"/>
                </a:lnTo>
                <a:lnTo>
                  <a:pt x="0" y="3254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855077" y="4311509"/>
            <a:ext cx="12577845" cy="1717676"/>
          </a:xfrm>
          <a:prstGeom prst="rect">
            <a:avLst/>
          </a:prstGeom>
        </p:spPr>
        <p:txBody>
          <a:bodyPr lIns="0" tIns="0" rIns="0" bIns="0" rtlCol="0" anchor="t">
            <a:spAutoFit/>
          </a:bodyPr>
          <a:lstStyle/>
          <a:p>
            <a:pPr marL="0" lvl="0" indent="0" algn="ctr">
              <a:lnSpc>
                <a:spcPts val="13999"/>
              </a:lnSpc>
              <a:spcBef>
                <a:spcPct val="0"/>
              </a:spcBef>
            </a:pPr>
            <a:r>
              <a:rPr lang="en-US" sz="9999" b="1">
                <a:solidFill>
                  <a:srgbClr val="FFFFFF"/>
                </a:solidFill>
                <a:latin typeface="Tomorrow Bold"/>
                <a:ea typeface="Tomorrow Bold"/>
                <a:cs typeface="Tomorrow Bold"/>
                <a:sym typeface="Tomorrow Bold"/>
              </a:rPr>
              <a:t>AI LÀ GÌ?</a:t>
            </a:r>
          </a:p>
        </p:txBody>
      </p:sp>
      <p:sp>
        <p:nvSpPr>
          <p:cNvPr id="5" name="Freeform 5"/>
          <p:cNvSpPr/>
          <p:nvPr/>
        </p:nvSpPr>
        <p:spPr>
          <a:xfrm>
            <a:off x="13862687" y="1350027"/>
            <a:ext cx="3396613" cy="3552014"/>
          </a:xfrm>
          <a:custGeom>
            <a:avLst/>
            <a:gdLst/>
            <a:ahLst/>
            <a:cxnLst/>
            <a:rect l="l" t="t" r="r" b="b"/>
            <a:pathLst>
              <a:path w="3396613" h="3552014">
                <a:moveTo>
                  <a:pt x="0" y="0"/>
                </a:moveTo>
                <a:lnTo>
                  <a:pt x="3396613" y="0"/>
                </a:lnTo>
                <a:lnTo>
                  <a:pt x="3396613" y="3552014"/>
                </a:lnTo>
                <a:lnTo>
                  <a:pt x="0" y="3552014"/>
                </a:lnTo>
                <a:lnTo>
                  <a:pt x="0" y="0"/>
                </a:lnTo>
                <a:close/>
              </a:path>
            </a:pathLst>
          </a:custGeom>
          <a:blipFill>
            <a:blip r:embed="rId6"/>
            <a:stretch>
              <a:fillRect/>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F37C6AB3-695A-E72D-B6D1-3B615150CB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6A2F1D-D6BE-3173-53EF-8975414307EC}"/>
              </a:ext>
            </a:extLst>
          </p:cNvPr>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1D49D6E5-42B2-9FB6-A30F-8B28A8B9530D}"/>
              </a:ext>
            </a:extLst>
          </p:cNvPr>
          <p:cNvSpPr txBox="1"/>
          <p:nvPr/>
        </p:nvSpPr>
        <p:spPr>
          <a:xfrm>
            <a:off x="533400" y="454640"/>
            <a:ext cx="11049000" cy="1600438"/>
          </a:xfrm>
          <a:prstGeom prst="rect">
            <a:avLst/>
          </a:prstGeom>
        </p:spPr>
        <p:txBody>
          <a:bodyPr wrap="square" lIns="0" tIns="0" rIns="0" bIns="0" rtlCol="0" anchor="t">
            <a:spAutoFit/>
          </a:bodyPr>
          <a:lstStyle/>
          <a:p>
            <a:pPr marL="0" lvl="0" indent="0">
              <a:spcBef>
                <a:spcPct val="0"/>
              </a:spcBef>
            </a:pPr>
            <a:r>
              <a:rPr lang="en-US" sz="10400" b="1">
                <a:solidFill>
                  <a:srgbClr val="FFFFFF"/>
                </a:solidFill>
                <a:latin typeface="Tomorrow Bold"/>
                <a:ea typeface="Tomorrow Bold"/>
                <a:cs typeface="Tomorrow Bold"/>
                <a:sym typeface="Tomorrow Bold"/>
              </a:rPr>
              <a:t>Câu hỏi #2/3</a:t>
            </a:r>
          </a:p>
        </p:txBody>
      </p:sp>
      <p:sp>
        <p:nvSpPr>
          <p:cNvPr id="4" name="Freeform 4">
            <a:extLst>
              <a:ext uri="{FF2B5EF4-FFF2-40B4-BE49-F238E27FC236}">
                <a16:creationId xmlns:a16="http://schemas.microsoft.com/office/drawing/2014/main" id="{24E9F207-061B-668E-0348-9510C81A609C}"/>
              </a:ext>
            </a:extLst>
          </p:cNvPr>
          <p:cNvSpPr/>
          <p:nvPr/>
        </p:nvSpPr>
        <p:spPr>
          <a:xfrm>
            <a:off x="13862687" y="1350027"/>
            <a:ext cx="3396613" cy="3552014"/>
          </a:xfrm>
          <a:custGeom>
            <a:avLst/>
            <a:gdLst/>
            <a:ahLst/>
            <a:cxnLst/>
            <a:rect l="l" t="t" r="r" b="b"/>
            <a:pathLst>
              <a:path w="3396613" h="3552014">
                <a:moveTo>
                  <a:pt x="0" y="0"/>
                </a:moveTo>
                <a:lnTo>
                  <a:pt x="3396613" y="0"/>
                </a:lnTo>
                <a:lnTo>
                  <a:pt x="3396613" y="3552014"/>
                </a:lnTo>
                <a:lnTo>
                  <a:pt x="0" y="3552014"/>
                </a:lnTo>
                <a:lnTo>
                  <a:pt x="0" y="0"/>
                </a:lnTo>
                <a:close/>
              </a:path>
            </a:pathLst>
          </a:custGeom>
          <a:blipFill>
            <a:blip r:embed="rId5"/>
            <a:stretch>
              <a:fillRect/>
            </a:stretch>
          </a:blipFill>
        </p:spPr>
      </p:sp>
      <p:sp>
        <p:nvSpPr>
          <p:cNvPr id="6" name="TextBox 5">
            <a:extLst>
              <a:ext uri="{FF2B5EF4-FFF2-40B4-BE49-F238E27FC236}">
                <a16:creationId xmlns:a16="http://schemas.microsoft.com/office/drawing/2014/main" id="{0E3BB12A-3682-846C-82EA-704453CF6C87}"/>
              </a:ext>
            </a:extLst>
          </p:cNvPr>
          <p:cNvSpPr txBox="1"/>
          <p:nvPr/>
        </p:nvSpPr>
        <p:spPr>
          <a:xfrm>
            <a:off x="520700" y="3974565"/>
            <a:ext cx="13792200" cy="1941557"/>
          </a:xfrm>
          <a:prstGeom prst="rect">
            <a:avLst/>
          </a:prstGeom>
          <a:noFill/>
        </p:spPr>
        <p:txBody>
          <a:bodyPr wrap="square">
            <a:spAutoFit/>
          </a:bodyPr>
          <a:lstStyle/>
          <a:p>
            <a:pPr marL="457200" indent="-457200">
              <a:lnSpc>
                <a:spcPct val="150000"/>
              </a:lnSpc>
              <a:buFont typeface="Wingdings" panose="05000000000000000000" pitchFamily="2" charset="2"/>
              <a:buChar char="q"/>
            </a:pPr>
            <a:r>
              <a:rPr lang="en-US" sz="2800">
                <a:solidFill>
                  <a:schemeClr val="bg1"/>
                </a:solidFill>
                <a:latin typeface="Tomorrow" panose="020B0604020202020204" charset="0"/>
              </a:rPr>
              <a:t>Sử dụng ChatGPT:</a:t>
            </a:r>
          </a:p>
          <a:p>
            <a:pPr marL="914400" lvl="1" indent="-457200">
              <a:lnSpc>
                <a:spcPct val="150000"/>
              </a:lnSpc>
              <a:buFont typeface="Arial" panose="020B0604020202020204" pitchFamily="34" charset="0"/>
              <a:buChar char="•"/>
            </a:pPr>
            <a:r>
              <a:rPr lang="en-US" sz="2800">
                <a:solidFill>
                  <a:schemeClr val="bg1"/>
                </a:solidFill>
                <a:latin typeface="Tomorrow" panose="020B0604020202020204" charset="0"/>
              </a:rPr>
              <a:t>V</a:t>
            </a:r>
            <a:r>
              <a:rPr lang="vi-VN" sz="2800">
                <a:solidFill>
                  <a:schemeClr val="bg1"/>
                </a:solidFill>
                <a:latin typeface="Tomorrow" panose="020B0604020202020204" charset="0"/>
              </a:rPr>
              <a:t>ẽ</a:t>
            </a:r>
            <a:r>
              <a:rPr lang="en-US" sz="2800">
                <a:solidFill>
                  <a:schemeClr val="bg1"/>
                </a:solidFill>
                <a:latin typeface="Tomorrow" panose="020B0604020202020204" charset="0"/>
              </a:rPr>
              <a:t> 1</a:t>
            </a:r>
            <a:r>
              <a:rPr lang="vi-VN" sz="2800">
                <a:solidFill>
                  <a:schemeClr val="bg1"/>
                </a:solidFill>
                <a:latin typeface="Tomorrow" panose="020B0604020202020204" charset="0"/>
              </a:rPr>
              <a:t> bức tranh truyền động lực về chủ đề tiết kiệm điện, bảo vệ môi trường.</a:t>
            </a:r>
          </a:p>
          <a:p>
            <a:pPr marL="914400" lvl="1" indent="-457200">
              <a:lnSpc>
                <a:spcPct val="150000"/>
              </a:lnSpc>
              <a:buFont typeface="Arial" panose="020B0604020202020204" pitchFamily="34" charset="0"/>
              <a:buChar char="•"/>
            </a:pPr>
            <a:r>
              <a:rPr lang="vi-VN" sz="2800">
                <a:solidFill>
                  <a:schemeClr val="bg1"/>
                </a:solidFill>
                <a:latin typeface="Tomorrow" panose="020B0604020202020204" charset="0"/>
              </a:rPr>
              <a:t>Mô tả về ý nghĩa </a:t>
            </a:r>
            <a:r>
              <a:rPr lang="en-US" sz="2800">
                <a:solidFill>
                  <a:schemeClr val="bg1"/>
                </a:solidFill>
                <a:latin typeface="Tomorrow" panose="020B0604020202020204" charset="0"/>
              </a:rPr>
              <a:t>của </a:t>
            </a:r>
            <a:r>
              <a:rPr lang="vi-VN" sz="2800">
                <a:solidFill>
                  <a:schemeClr val="bg1"/>
                </a:solidFill>
                <a:latin typeface="Tomorrow" panose="020B0604020202020204" charset="0"/>
              </a:rPr>
              <a:t>bức tranh</a:t>
            </a:r>
            <a:r>
              <a:rPr lang="en-US" sz="2800">
                <a:solidFill>
                  <a:schemeClr val="bg1"/>
                </a:solidFill>
                <a:latin typeface="Tomorrow" panose="020B0604020202020204" charset="0"/>
              </a:rPr>
              <a:t>.</a:t>
            </a:r>
          </a:p>
        </p:txBody>
      </p:sp>
    </p:spTree>
    <p:extLst>
      <p:ext uri="{BB962C8B-B14F-4D97-AF65-F5344CB8AC3E}">
        <p14:creationId xmlns:p14="http://schemas.microsoft.com/office/powerpoint/2010/main" val="2130544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D6D08F1B-749E-8EB7-7848-6B71376B9B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0EF5D5-B781-95F8-08BB-FB45AA87636F}"/>
              </a:ext>
            </a:extLst>
          </p:cNvPr>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B63681F2-2EFF-C6BD-6FA9-DB4322155EA6}"/>
              </a:ext>
            </a:extLst>
          </p:cNvPr>
          <p:cNvSpPr txBox="1"/>
          <p:nvPr/>
        </p:nvSpPr>
        <p:spPr>
          <a:xfrm>
            <a:off x="533400" y="454640"/>
            <a:ext cx="11049000" cy="1600438"/>
          </a:xfrm>
          <a:prstGeom prst="rect">
            <a:avLst/>
          </a:prstGeom>
        </p:spPr>
        <p:txBody>
          <a:bodyPr wrap="square" lIns="0" tIns="0" rIns="0" bIns="0" rtlCol="0" anchor="t">
            <a:spAutoFit/>
          </a:bodyPr>
          <a:lstStyle/>
          <a:p>
            <a:pPr marL="0" lvl="0" indent="0">
              <a:spcBef>
                <a:spcPct val="0"/>
              </a:spcBef>
            </a:pPr>
            <a:r>
              <a:rPr lang="en-US" sz="10400" b="1">
                <a:solidFill>
                  <a:srgbClr val="FFFFFF"/>
                </a:solidFill>
                <a:latin typeface="Tomorrow Bold"/>
                <a:ea typeface="Tomorrow Bold"/>
                <a:cs typeface="Tomorrow Bold"/>
                <a:sym typeface="Tomorrow Bold"/>
              </a:rPr>
              <a:t>Câu hỏi #3/3</a:t>
            </a:r>
          </a:p>
        </p:txBody>
      </p:sp>
      <p:sp>
        <p:nvSpPr>
          <p:cNvPr id="4" name="Freeform 4">
            <a:extLst>
              <a:ext uri="{FF2B5EF4-FFF2-40B4-BE49-F238E27FC236}">
                <a16:creationId xmlns:a16="http://schemas.microsoft.com/office/drawing/2014/main" id="{700901C5-0DD0-91E6-E620-8C5ACFE995E5}"/>
              </a:ext>
            </a:extLst>
          </p:cNvPr>
          <p:cNvSpPr/>
          <p:nvPr/>
        </p:nvSpPr>
        <p:spPr>
          <a:xfrm>
            <a:off x="13862687" y="1350027"/>
            <a:ext cx="3396613" cy="3552014"/>
          </a:xfrm>
          <a:custGeom>
            <a:avLst/>
            <a:gdLst/>
            <a:ahLst/>
            <a:cxnLst/>
            <a:rect l="l" t="t" r="r" b="b"/>
            <a:pathLst>
              <a:path w="3396613" h="3552014">
                <a:moveTo>
                  <a:pt x="0" y="0"/>
                </a:moveTo>
                <a:lnTo>
                  <a:pt x="3396613" y="0"/>
                </a:lnTo>
                <a:lnTo>
                  <a:pt x="3396613" y="3552014"/>
                </a:lnTo>
                <a:lnTo>
                  <a:pt x="0" y="3552014"/>
                </a:lnTo>
                <a:lnTo>
                  <a:pt x="0" y="0"/>
                </a:lnTo>
                <a:close/>
              </a:path>
            </a:pathLst>
          </a:custGeom>
          <a:blipFill>
            <a:blip r:embed="rId5"/>
            <a:stretch>
              <a:fillRect/>
            </a:stretch>
          </a:blipFill>
        </p:spPr>
      </p:sp>
      <p:sp>
        <p:nvSpPr>
          <p:cNvPr id="6" name="TextBox 5">
            <a:extLst>
              <a:ext uri="{FF2B5EF4-FFF2-40B4-BE49-F238E27FC236}">
                <a16:creationId xmlns:a16="http://schemas.microsoft.com/office/drawing/2014/main" id="{12F7B28E-E9F1-B6FC-BBBE-5D9C3E8885CD}"/>
              </a:ext>
            </a:extLst>
          </p:cNvPr>
          <p:cNvSpPr txBox="1"/>
          <p:nvPr/>
        </p:nvSpPr>
        <p:spPr>
          <a:xfrm>
            <a:off x="685800" y="5974128"/>
            <a:ext cx="13792200" cy="2123658"/>
          </a:xfrm>
          <a:prstGeom prst="rect">
            <a:avLst/>
          </a:prstGeom>
          <a:noFill/>
        </p:spPr>
        <p:txBody>
          <a:bodyPr wrap="square">
            <a:spAutoFit/>
          </a:bodyPr>
          <a:lstStyle/>
          <a:p>
            <a:pPr algn="ctr"/>
            <a:r>
              <a:rPr lang="vi-VN" sz="6600">
                <a:solidFill>
                  <a:schemeClr val="bg1"/>
                </a:solidFill>
                <a:latin typeface="Tomorrow" panose="020B0604020202020204" charset="0"/>
              </a:rPr>
              <a:t>Trí tuệ nhân tạo (AI) sẽ thay thế con người trong công việc?</a:t>
            </a:r>
            <a:endParaRPr lang="en-US" sz="6600">
              <a:solidFill>
                <a:schemeClr val="bg1"/>
              </a:solidFill>
              <a:latin typeface="Tomorrow" panose="020B0604020202020204" charset="0"/>
            </a:endParaRPr>
          </a:p>
        </p:txBody>
      </p:sp>
      <p:sp>
        <p:nvSpPr>
          <p:cNvPr id="5" name="TextBox 4">
            <a:extLst>
              <a:ext uri="{FF2B5EF4-FFF2-40B4-BE49-F238E27FC236}">
                <a16:creationId xmlns:a16="http://schemas.microsoft.com/office/drawing/2014/main" id="{671495A8-187E-AD65-E8DB-DA3DA69A7622}"/>
              </a:ext>
            </a:extLst>
          </p:cNvPr>
          <p:cNvSpPr txBox="1"/>
          <p:nvPr/>
        </p:nvSpPr>
        <p:spPr>
          <a:xfrm>
            <a:off x="838200" y="4312503"/>
            <a:ext cx="13792200" cy="1107996"/>
          </a:xfrm>
          <a:prstGeom prst="rect">
            <a:avLst/>
          </a:prstGeom>
          <a:noFill/>
        </p:spPr>
        <p:txBody>
          <a:bodyPr wrap="square">
            <a:spAutoFit/>
          </a:bodyPr>
          <a:lstStyle/>
          <a:p>
            <a:pPr algn="ctr"/>
            <a:r>
              <a:rPr lang="en-US" sz="6600" b="1">
                <a:solidFill>
                  <a:srgbClr val="51CCDD"/>
                </a:solidFill>
                <a:latin typeface="Tomorrow" panose="020B0604020202020204" charset="0"/>
              </a:rPr>
              <a:t>Tranh biện</a:t>
            </a:r>
            <a:endParaRPr lang="en-US" sz="4800" b="1">
              <a:solidFill>
                <a:srgbClr val="51CCDD"/>
              </a:solidFill>
              <a:latin typeface="Tomorrow" panose="020B0604020202020204" charset="0"/>
            </a:endParaRPr>
          </a:p>
        </p:txBody>
      </p:sp>
    </p:spTree>
    <p:extLst>
      <p:ext uri="{BB962C8B-B14F-4D97-AF65-F5344CB8AC3E}">
        <p14:creationId xmlns:p14="http://schemas.microsoft.com/office/powerpoint/2010/main" val="2197449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08F8D4AF-1FD3-1FDF-1E5E-AA21DC9B35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C19514-7367-51B8-8DE9-B6C360DF69D5}"/>
              </a:ext>
            </a:extLst>
          </p:cNvPr>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3" name="TextBox 3">
            <a:extLst>
              <a:ext uri="{FF2B5EF4-FFF2-40B4-BE49-F238E27FC236}">
                <a16:creationId xmlns:a16="http://schemas.microsoft.com/office/drawing/2014/main" id="{A3496FD0-94D4-1D2B-C4B5-0DF0E8567C1C}"/>
              </a:ext>
            </a:extLst>
          </p:cNvPr>
          <p:cNvSpPr txBox="1"/>
          <p:nvPr/>
        </p:nvSpPr>
        <p:spPr>
          <a:xfrm>
            <a:off x="533400" y="454640"/>
            <a:ext cx="11049000" cy="1015663"/>
          </a:xfrm>
          <a:prstGeom prst="rect">
            <a:avLst/>
          </a:prstGeom>
        </p:spPr>
        <p:txBody>
          <a:bodyPr wrap="square" lIns="0" tIns="0" rIns="0" bIns="0" rtlCol="0" anchor="t">
            <a:spAutoFit/>
          </a:bodyPr>
          <a:lstStyle/>
          <a:p>
            <a:pPr marL="0" lvl="0" indent="0">
              <a:spcBef>
                <a:spcPct val="0"/>
              </a:spcBef>
            </a:pPr>
            <a:r>
              <a:rPr lang="en-US" sz="6600" b="1">
                <a:solidFill>
                  <a:srgbClr val="FFFFFF"/>
                </a:solidFill>
                <a:latin typeface="Tomorrow Bold"/>
                <a:ea typeface="Tomorrow Bold"/>
                <a:cs typeface="Tomorrow Bold"/>
                <a:sym typeface="Tomorrow Bold"/>
              </a:rPr>
              <a:t>Thể lệ:</a:t>
            </a:r>
          </a:p>
        </p:txBody>
      </p:sp>
      <p:sp>
        <p:nvSpPr>
          <p:cNvPr id="4" name="Freeform 4">
            <a:extLst>
              <a:ext uri="{FF2B5EF4-FFF2-40B4-BE49-F238E27FC236}">
                <a16:creationId xmlns:a16="http://schemas.microsoft.com/office/drawing/2014/main" id="{CFBF7A95-6B8F-E172-E8FE-88AC19269947}"/>
              </a:ext>
            </a:extLst>
          </p:cNvPr>
          <p:cNvSpPr/>
          <p:nvPr/>
        </p:nvSpPr>
        <p:spPr>
          <a:xfrm>
            <a:off x="14891387" y="38100"/>
            <a:ext cx="3396613" cy="3552014"/>
          </a:xfrm>
          <a:custGeom>
            <a:avLst/>
            <a:gdLst/>
            <a:ahLst/>
            <a:cxnLst/>
            <a:rect l="l" t="t" r="r" b="b"/>
            <a:pathLst>
              <a:path w="3396613" h="3552014">
                <a:moveTo>
                  <a:pt x="0" y="0"/>
                </a:moveTo>
                <a:lnTo>
                  <a:pt x="3396613" y="0"/>
                </a:lnTo>
                <a:lnTo>
                  <a:pt x="3396613" y="3552014"/>
                </a:lnTo>
                <a:lnTo>
                  <a:pt x="0" y="3552014"/>
                </a:lnTo>
                <a:lnTo>
                  <a:pt x="0" y="0"/>
                </a:lnTo>
                <a:close/>
              </a:path>
            </a:pathLst>
          </a:custGeom>
          <a:blipFill>
            <a:blip r:embed="rId5"/>
            <a:stretch>
              <a:fillRect/>
            </a:stretch>
          </a:blipFill>
        </p:spPr>
      </p:sp>
      <p:sp>
        <p:nvSpPr>
          <p:cNvPr id="6" name="TextBox 5">
            <a:extLst>
              <a:ext uri="{FF2B5EF4-FFF2-40B4-BE49-F238E27FC236}">
                <a16:creationId xmlns:a16="http://schemas.microsoft.com/office/drawing/2014/main" id="{355ED4CD-32E6-46DC-5067-36AF6CA3EA17}"/>
              </a:ext>
            </a:extLst>
          </p:cNvPr>
          <p:cNvSpPr txBox="1"/>
          <p:nvPr/>
        </p:nvSpPr>
        <p:spPr>
          <a:xfrm>
            <a:off x="381000" y="1508403"/>
            <a:ext cx="17297400" cy="8402300"/>
          </a:xfrm>
          <a:prstGeom prst="rect">
            <a:avLst/>
          </a:prstGeom>
          <a:noFill/>
        </p:spPr>
        <p:txBody>
          <a:bodyPr wrap="square">
            <a:spAutoFit/>
          </a:bodyPr>
          <a:lstStyle/>
          <a:p>
            <a:pPr marL="457200" indent="-457200" algn="just">
              <a:buFont typeface="Wingdings" panose="05000000000000000000" pitchFamily="2" charset="2"/>
              <a:buChar char="q"/>
            </a:pPr>
            <a:r>
              <a:rPr lang="vi-VN" b="1">
                <a:solidFill>
                  <a:schemeClr val="bg1"/>
                </a:solidFill>
                <a:latin typeface="Tomorrow" panose="020B0604020202020204" charset="0"/>
              </a:rPr>
              <a:t>Chia đội:</a:t>
            </a:r>
          </a:p>
          <a:p>
            <a:pPr marL="742950" lvl="1" indent="-285750" algn="just">
              <a:buFont typeface="Arial" panose="020B0604020202020204" pitchFamily="34" charset="0"/>
              <a:buChar char="•"/>
            </a:pPr>
            <a:r>
              <a:rPr lang="vi-VN">
                <a:solidFill>
                  <a:schemeClr val="bg1"/>
                </a:solidFill>
                <a:latin typeface="Tomorrow" panose="020B0604020202020204" charset="0"/>
              </a:rPr>
              <a:t>Chia thành hai đội: </a:t>
            </a:r>
            <a:r>
              <a:rPr lang="vi-VN" b="1">
                <a:solidFill>
                  <a:schemeClr val="bg1"/>
                </a:solidFill>
                <a:latin typeface="Tomorrow" panose="020B0604020202020204" charset="0"/>
              </a:rPr>
              <a:t>Đội Ủng Hộ </a:t>
            </a:r>
            <a:r>
              <a:rPr lang="vi-VN">
                <a:solidFill>
                  <a:schemeClr val="bg1"/>
                </a:solidFill>
                <a:latin typeface="Tomorrow" panose="020B0604020202020204" charset="0"/>
              </a:rPr>
              <a:t>và </a:t>
            </a:r>
            <a:r>
              <a:rPr lang="vi-VN" b="1">
                <a:solidFill>
                  <a:schemeClr val="bg1"/>
                </a:solidFill>
                <a:latin typeface="Tomorrow" panose="020B0604020202020204" charset="0"/>
              </a:rPr>
              <a:t>Đội Phản Biện</a:t>
            </a:r>
            <a:r>
              <a:rPr lang="vi-VN">
                <a:solidFill>
                  <a:schemeClr val="bg1"/>
                </a:solidFill>
                <a:latin typeface="Tomorrow" panose="020B0604020202020204" charset="0"/>
              </a:rPr>
              <a:t>.</a:t>
            </a:r>
          </a:p>
          <a:p>
            <a:pPr marL="742950" lvl="1" indent="-285750" algn="just">
              <a:buFont typeface="Arial" panose="020B0604020202020204" pitchFamily="34" charset="0"/>
              <a:buChar char="•"/>
            </a:pPr>
            <a:r>
              <a:rPr lang="vi-VN">
                <a:solidFill>
                  <a:schemeClr val="bg1"/>
                </a:solidFill>
                <a:latin typeface="Tomorrow" panose="020B0604020202020204" charset="0"/>
              </a:rPr>
              <a:t>Mỗi đội có từ 3-5</a:t>
            </a:r>
            <a:r>
              <a:rPr lang="en-US">
                <a:solidFill>
                  <a:schemeClr val="bg1"/>
                </a:solidFill>
                <a:latin typeface="Tomorrow" panose="020B0604020202020204" charset="0"/>
              </a:rPr>
              <a:t> nhóm</a:t>
            </a:r>
            <a:r>
              <a:rPr lang="vi-VN">
                <a:solidFill>
                  <a:schemeClr val="bg1"/>
                </a:solidFill>
                <a:latin typeface="Tomorrow" panose="020B0604020202020204" charset="0"/>
              </a:rPr>
              <a:t> thành viên, tùy vào số lượng </a:t>
            </a:r>
            <a:r>
              <a:rPr lang="en-US">
                <a:solidFill>
                  <a:schemeClr val="bg1"/>
                </a:solidFill>
                <a:latin typeface="Tomorrow" panose="020B0604020202020204" charset="0"/>
              </a:rPr>
              <a:t>nhóm</a:t>
            </a:r>
            <a:r>
              <a:rPr lang="vi-VN">
                <a:solidFill>
                  <a:schemeClr val="bg1"/>
                </a:solidFill>
                <a:latin typeface="Tomorrow" panose="020B0604020202020204" charset="0"/>
              </a:rPr>
              <a:t> tham gia.</a:t>
            </a:r>
          </a:p>
          <a:p>
            <a:pPr marL="742950" lvl="1" indent="-285750" algn="just">
              <a:buFont typeface="Arial" panose="020B0604020202020204" pitchFamily="34" charset="0"/>
              <a:buChar char="•"/>
            </a:pPr>
            <a:r>
              <a:rPr lang="vi-VN">
                <a:solidFill>
                  <a:schemeClr val="bg1"/>
                </a:solidFill>
                <a:latin typeface="Tomorrow" panose="020B0604020202020204" charset="0"/>
              </a:rPr>
              <a:t>Mỗi đội sẽ có một người đại diện để đưa ra lập luận chính và những thành viên khác hỗ trợ tranh luận.</a:t>
            </a:r>
            <a:endParaRPr lang="en-US">
              <a:solidFill>
                <a:schemeClr val="bg1"/>
              </a:solidFill>
              <a:latin typeface="Tomorrow" panose="020B0604020202020204" charset="0"/>
            </a:endParaRPr>
          </a:p>
          <a:p>
            <a:pPr marL="742950" lvl="1" indent="-285750" algn="just">
              <a:buFont typeface="Arial" panose="020B0604020202020204" pitchFamily="34" charset="0"/>
              <a:buChar char="•"/>
            </a:pPr>
            <a:endParaRPr lang="vi-VN">
              <a:solidFill>
                <a:schemeClr val="bg1"/>
              </a:solidFill>
              <a:latin typeface="Tomorrow" panose="020B0604020202020204" charset="0"/>
            </a:endParaRPr>
          </a:p>
          <a:p>
            <a:pPr marL="457200" indent="-457200" algn="just">
              <a:buFont typeface="Wingdings" panose="05000000000000000000" pitchFamily="2" charset="2"/>
              <a:buChar char="q"/>
            </a:pPr>
            <a:r>
              <a:rPr lang="vi-VN" b="1">
                <a:solidFill>
                  <a:schemeClr val="bg1"/>
                </a:solidFill>
                <a:latin typeface="Tomorrow" panose="020B0604020202020204" charset="0"/>
              </a:rPr>
              <a:t>Cấu trúc cuộc tranh luận:</a:t>
            </a:r>
          </a:p>
          <a:p>
            <a:pPr marL="742950" lvl="1" indent="-285750" algn="just">
              <a:buFont typeface="Arial" panose="020B0604020202020204" pitchFamily="34" charset="0"/>
              <a:buChar char="•"/>
            </a:pPr>
            <a:r>
              <a:rPr lang="vi-VN">
                <a:solidFill>
                  <a:schemeClr val="bg1"/>
                </a:solidFill>
                <a:latin typeface="Tomorrow" panose="020B0604020202020204" charset="0"/>
              </a:rPr>
              <a:t>Mở đầu (5 phút): Mỗi đội lần lượt trình bày lập luận của mình về chủ đề được đưa ra. Mỗi đội có tối đa 5 phút để trình bày quan điểm.</a:t>
            </a:r>
          </a:p>
          <a:p>
            <a:pPr marL="742950" lvl="1" indent="-285750" algn="just">
              <a:buFont typeface="Arial" panose="020B0604020202020204" pitchFamily="34" charset="0"/>
              <a:buChar char="•"/>
            </a:pPr>
            <a:r>
              <a:rPr lang="vi-VN">
                <a:solidFill>
                  <a:schemeClr val="bg1"/>
                </a:solidFill>
                <a:latin typeface="Tomorrow" panose="020B0604020202020204" charset="0"/>
              </a:rPr>
              <a:t>Phản biện (3 phút mỗi đội): Sau phần mở đầu, mỗi đội sẽ có thời gian 3 phút để phản biện lại lập luận của đối phương.</a:t>
            </a:r>
          </a:p>
          <a:p>
            <a:pPr marL="742950" lvl="1" indent="-285750" algn="just">
              <a:buFont typeface="Arial" panose="020B0604020202020204" pitchFamily="34" charset="0"/>
              <a:buChar char="•"/>
            </a:pPr>
            <a:r>
              <a:rPr lang="vi-VN">
                <a:solidFill>
                  <a:schemeClr val="bg1"/>
                </a:solidFill>
                <a:latin typeface="Tomorrow" panose="020B0604020202020204" charset="0"/>
              </a:rPr>
              <a:t>Câu hỏi và trả lời (5 phút): Cả hai đội sẽ có thời gian để hỏi nhau những câu hỏi phản biện và trả lời các câu hỏi từ đối phương. Mỗi đội có thể yêu cầu làm rõ những điểm chưa rõ ràng hoặc phản bác lại lập luận của đội đối diện.</a:t>
            </a:r>
          </a:p>
          <a:p>
            <a:pPr marL="742950" lvl="1" indent="-285750" algn="just">
              <a:buFont typeface="Arial" panose="020B0604020202020204" pitchFamily="34" charset="0"/>
              <a:buChar char="•"/>
            </a:pPr>
            <a:r>
              <a:rPr lang="vi-VN">
                <a:solidFill>
                  <a:schemeClr val="bg1"/>
                </a:solidFill>
                <a:latin typeface="Tomorrow" panose="020B0604020202020204" charset="0"/>
              </a:rPr>
              <a:t>Kết luận (3 phút mỗi đội): Mỗi đội sẽ có 3 phút để đưa ra kết luận, tóm gọn lại các điểm mạnh của lập luận và đánh giá điểm yếu của đối phương.</a:t>
            </a:r>
            <a:endParaRPr lang="en-US">
              <a:solidFill>
                <a:schemeClr val="bg1"/>
              </a:solidFill>
              <a:latin typeface="Tomorrow" panose="020B0604020202020204" charset="0"/>
            </a:endParaRPr>
          </a:p>
          <a:p>
            <a:pPr marL="742950" lvl="1" indent="-285750" algn="just">
              <a:buFont typeface="Arial" panose="020B0604020202020204" pitchFamily="34" charset="0"/>
              <a:buChar char="•"/>
            </a:pPr>
            <a:endParaRPr lang="vi-VN">
              <a:solidFill>
                <a:schemeClr val="bg1"/>
              </a:solidFill>
              <a:latin typeface="Tomorrow" panose="020B0604020202020204" charset="0"/>
            </a:endParaRPr>
          </a:p>
          <a:p>
            <a:pPr marL="457200" indent="-457200" algn="just">
              <a:buFont typeface="Wingdings" panose="05000000000000000000" pitchFamily="2" charset="2"/>
              <a:buChar char="q"/>
            </a:pPr>
            <a:r>
              <a:rPr lang="vi-VN" b="1">
                <a:solidFill>
                  <a:schemeClr val="bg1"/>
                </a:solidFill>
                <a:latin typeface="Tomorrow" panose="020B0604020202020204" charset="0"/>
              </a:rPr>
              <a:t>Tiêu chí chấm điểm:</a:t>
            </a:r>
          </a:p>
          <a:p>
            <a:pPr marL="742950" lvl="1" indent="-285750" algn="just">
              <a:buFont typeface="Arial" panose="020B0604020202020204" pitchFamily="34" charset="0"/>
              <a:buChar char="•"/>
            </a:pPr>
            <a:r>
              <a:rPr lang="vi-VN">
                <a:solidFill>
                  <a:schemeClr val="bg1"/>
                </a:solidFill>
                <a:latin typeface="Tomorrow" panose="020B0604020202020204" charset="0"/>
              </a:rPr>
              <a:t>Lập luận mạnh mẽ và hợp lý (40%): Đội nào có các luận điểm rõ ràng, logic và thuyết phục sẽ được đánh giá cao.</a:t>
            </a:r>
          </a:p>
          <a:p>
            <a:pPr marL="742950" lvl="1" indent="-285750" algn="just">
              <a:buFont typeface="Arial" panose="020B0604020202020204" pitchFamily="34" charset="0"/>
              <a:buChar char="•"/>
            </a:pPr>
            <a:r>
              <a:rPr lang="vi-VN">
                <a:solidFill>
                  <a:schemeClr val="bg1"/>
                </a:solidFill>
                <a:latin typeface="Tomorrow" panose="020B0604020202020204" charset="0"/>
              </a:rPr>
              <a:t>Phản biện hiệu quả (30%): Mức độ hiệu quả trong việc chỉ ra sự yếu kém hoặc mâu thuẫn trong lập luận của đội đối phương.</a:t>
            </a:r>
          </a:p>
          <a:p>
            <a:pPr marL="742950" lvl="1" indent="-285750" algn="just">
              <a:buFont typeface="Arial" panose="020B0604020202020204" pitchFamily="34" charset="0"/>
              <a:buChar char="•"/>
            </a:pPr>
            <a:r>
              <a:rPr lang="vi-VN">
                <a:solidFill>
                  <a:schemeClr val="bg1"/>
                </a:solidFill>
                <a:latin typeface="Tomorrow" panose="020B0604020202020204" charset="0"/>
              </a:rPr>
              <a:t>Khả năng giao tiếp và thuyết phục (20%): Đánh giá cách các thành viên trình bày ý tưởng, sử dụng ngôn ngữ thuyết phục, không bị lạc đề, và khả năng duy trì sự chú ý của khán giả.</a:t>
            </a:r>
          </a:p>
          <a:p>
            <a:pPr marL="742950" lvl="1" indent="-285750" algn="just">
              <a:buFont typeface="Arial" panose="020B0604020202020204" pitchFamily="34" charset="0"/>
              <a:buChar char="•"/>
            </a:pPr>
            <a:r>
              <a:rPr lang="vi-VN">
                <a:solidFill>
                  <a:schemeClr val="bg1"/>
                </a:solidFill>
                <a:latin typeface="Tomorrow" panose="020B0604020202020204" charset="0"/>
              </a:rPr>
              <a:t>Tinh thần đồng đội và hỗ trợ lẫn nhau (10%): Đội có sự phối hợp ăn ý giữa các thành viên, hỗ trợ nhau trong việc phát triển và bảo vệ lập luận sẽ được cộng điểm.</a:t>
            </a:r>
            <a:endParaRPr lang="en-US">
              <a:solidFill>
                <a:schemeClr val="bg1"/>
              </a:solidFill>
              <a:latin typeface="Tomorrow" panose="020B0604020202020204" charset="0"/>
            </a:endParaRPr>
          </a:p>
          <a:p>
            <a:pPr marL="742950" lvl="1" indent="-285750" algn="just">
              <a:buFont typeface="Arial" panose="020B0604020202020204" pitchFamily="34" charset="0"/>
              <a:buChar char="•"/>
            </a:pPr>
            <a:endParaRPr lang="vi-VN">
              <a:solidFill>
                <a:schemeClr val="bg1"/>
              </a:solidFill>
              <a:latin typeface="Tomorrow" panose="020B0604020202020204" charset="0"/>
            </a:endParaRPr>
          </a:p>
          <a:p>
            <a:pPr marL="457200" indent="-457200" algn="just">
              <a:buFont typeface="Wingdings" panose="05000000000000000000" pitchFamily="2" charset="2"/>
              <a:buChar char="q"/>
            </a:pPr>
            <a:r>
              <a:rPr lang="vi-VN" b="1">
                <a:solidFill>
                  <a:schemeClr val="bg1"/>
                </a:solidFill>
                <a:latin typeface="Tomorrow" panose="020B0604020202020204" charset="0"/>
              </a:rPr>
              <a:t>Cộng điểm cho thành viên phản biện:</a:t>
            </a:r>
          </a:p>
          <a:p>
            <a:pPr marL="742950" lvl="1" indent="-285750" algn="just">
              <a:buFont typeface="Arial" panose="020B0604020202020204" pitchFamily="34" charset="0"/>
              <a:buChar char="•"/>
            </a:pPr>
            <a:r>
              <a:rPr lang="vi-VN">
                <a:solidFill>
                  <a:schemeClr val="bg1"/>
                </a:solidFill>
                <a:latin typeface="Tomorrow" panose="020B0604020202020204" charset="0"/>
              </a:rPr>
              <a:t>Các thành viên phản biện trong mỗi đội sẽ được cộng điểm dựa trên chất lượng các câu trả lời và phản biện mà họ đưa ra.</a:t>
            </a:r>
          </a:p>
          <a:p>
            <a:pPr marL="742950" lvl="1" indent="-285750" algn="just">
              <a:buFont typeface="Arial" panose="020B0604020202020204" pitchFamily="34" charset="0"/>
              <a:buChar char="•"/>
            </a:pPr>
            <a:r>
              <a:rPr lang="vi-VN">
                <a:solidFill>
                  <a:schemeClr val="bg1"/>
                </a:solidFill>
                <a:latin typeface="Tomorrow" panose="020B0604020202020204" charset="0"/>
              </a:rPr>
              <a:t>Phản biện sắc bén và thông minh sẽ giúp </a:t>
            </a:r>
            <a:r>
              <a:rPr lang="en-US">
                <a:solidFill>
                  <a:schemeClr val="bg1"/>
                </a:solidFill>
                <a:latin typeface="Tomorrow" panose="020B0604020202020204" charset="0"/>
              </a:rPr>
              <a:t>nhóm của thành viên </a:t>
            </a:r>
            <a:r>
              <a:rPr lang="vi-VN">
                <a:solidFill>
                  <a:schemeClr val="bg1"/>
                </a:solidFill>
                <a:latin typeface="Tomorrow" panose="020B0604020202020204" charset="0"/>
              </a:rPr>
              <a:t>đó nhận được điểm cộng. Những câu trả lời rõ ràng, logic và có khả năng làm suy yếu lập luận đối phương sẽ được đánh giá cao.</a:t>
            </a:r>
            <a:endParaRPr lang="en-US">
              <a:solidFill>
                <a:schemeClr val="bg1"/>
              </a:solidFill>
              <a:latin typeface="Tomorrow" panose="020B0604020202020204" charset="0"/>
            </a:endParaRPr>
          </a:p>
          <a:p>
            <a:pPr marL="742950" lvl="1" indent="-285750" algn="just">
              <a:buFont typeface="Arial" panose="020B0604020202020204" pitchFamily="34" charset="0"/>
              <a:buChar char="•"/>
            </a:pPr>
            <a:endParaRPr lang="vi-VN">
              <a:solidFill>
                <a:schemeClr val="bg1"/>
              </a:solidFill>
              <a:latin typeface="Tomorrow" panose="020B0604020202020204" charset="0"/>
            </a:endParaRPr>
          </a:p>
          <a:p>
            <a:pPr marL="457200" indent="-457200" algn="just">
              <a:buFont typeface="Wingdings" panose="05000000000000000000" pitchFamily="2" charset="2"/>
              <a:buChar char="q"/>
            </a:pPr>
            <a:r>
              <a:rPr lang="vi-VN" b="1">
                <a:solidFill>
                  <a:schemeClr val="bg1"/>
                </a:solidFill>
                <a:latin typeface="Tomorrow" panose="020B0604020202020204" charset="0"/>
              </a:rPr>
              <a:t>Quyết định người thắng cuộc:</a:t>
            </a:r>
          </a:p>
          <a:p>
            <a:pPr marL="742950" lvl="1" indent="-285750" algn="just">
              <a:buFont typeface="Arial" panose="020B0604020202020204" pitchFamily="34" charset="0"/>
              <a:buChar char="•"/>
            </a:pPr>
            <a:r>
              <a:rPr lang="vi-VN">
                <a:solidFill>
                  <a:schemeClr val="bg1"/>
                </a:solidFill>
                <a:latin typeface="Tomorrow" panose="020B0604020202020204" charset="0"/>
              </a:rPr>
              <a:t>Cuối cùng, ban giám khảo hoặc khán giả (nếu có) sẽ đưa ra kết quả dựa trên tổng điểm của mỗi đội. Đội nào có số điểm cao nhất sẽ được công nhận là đội chiến thắng</a:t>
            </a:r>
            <a:r>
              <a:rPr lang="en-US">
                <a:solidFill>
                  <a:schemeClr val="bg1"/>
                </a:solidFill>
                <a:latin typeface="Tomorrow" panose="020B0604020202020204" charset="0"/>
              </a:rPr>
              <a:t>, được cộng một số lượng điểm.</a:t>
            </a:r>
          </a:p>
          <a:p>
            <a:pPr marL="742950" lvl="1" indent="-285750" algn="just">
              <a:buFont typeface="Arial" panose="020B0604020202020204" pitchFamily="34" charset="0"/>
              <a:buChar char="•"/>
            </a:pPr>
            <a:endParaRPr lang="vi-VN">
              <a:solidFill>
                <a:schemeClr val="bg1"/>
              </a:solidFill>
              <a:latin typeface="Tomorrow" panose="020B0604020202020204" charset="0"/>
            </a:endParaRPr>
          </a:p>
          <a:p>
            <a:pPr marL="457200" indent="-457200" algn="just">
              <a:buFont typeface="Wingdings" panose="05000000000000000000" pitchFamily="2" charset="2"/>
              <a:buChar char="q"/>
            </a:pPr>
            <a:r>
              <a:rPr lang="vi-VN">
                <a:solidFill>
                  <a:srgbClr val="FFC000"/>
                </a:solidFill>
                <a:latin typeface="Tomorrow" panose="020B0604020202020204" charset="0"/>
              </a:rPr>
              <a:t>Lưu ý: Mỗi đội cần giữ thái độ lịch sự và tôn trọng đối phương trong suốt quá trình tranh luận. Tránh các hành động hoặc ngôn từ gây hấn, thiếu tôn trọng.</a:t>
            </a:r>
            <a:endParaRPr lang="en-US">
              <a:solidFill>
                <a:srgbClr val="FFC000"/>
              </a:solidFill>
              <a:latin typeface="Tomorrow" panose="020B0604020202020204" charset="0"/>
            </a:endParaRPr>
          </a:p>
        </p:txBody>
      </p:sp>
    </p:spTree>
    <p:extLst>
      <p:ext uri="{BB962C8B-B14F-4D97-AF65-F5344CB8AC3E}">
        <p14:creationId xmlns:p14="http://schemas.microsoft.com/office/powerpoint/2010/main" val="528569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TextBox 7"/>
          <p:cNvSpPr txBox="1"/>
          <p:nvPr/>
        </p:nvSpPr>
        <p:spPr>
          <a:xfrm>
            <a:off x="1028700" y="3357517"/>
            <a:ext cx="9269909" cy="1423761"/>
          </a:xfrm>
          <a:prstGeom prst="rect">
            <a:avLst/>
          </a:prstGeom>
        </p:spPr>
        <p:txBody>
          <a:bodyPr lIns="0" tIns="0" rIns="0" bIns="0" rtlCol="0" anchor="t">
            <a:spAutoFit/>
          </a:bodyPr>
          <a:lstStyle/>
          <a:p>
            <a:pPr algn="l">
              <a:lnSpc>
                <a:spcPts val="11214"/>
              </a:lnSpc>
            </a:pPr>
            <a:r>
              <a:rPr lang="en-US" sz="9000" b="1">
                <a:solidFill>
                  <a:srgbClr val="FFFFFF"/>
                </a:solidFill>
                <a:latin typeface="Tomorrow Bold"/>
                <a:ea typeface="Tomorrow Bold"/>
                <a:cs typeface="Tomorrow Bold"/>
                <a:sym typeface="Tomorrow Bold"/>
              </a:rPr>
              <a:t>MỘT SỐ LƯU Ý</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819132" y="728068"/>
            <a:ext cx="8483131" cy="798513"/>
          </a:xfrm>
          <a:prstGeom prst="rect">
            <a:avLst/>
          </a:prstGeom>
        </p:spPr>
        <p:txBody>
          <a:bodyPr lIns="0" tIns="0" rIns="0" bIns="0" rtlCol="0" anchor="t">
            <a:spAutoFit/>
          </a:bodyPr>
          <a:lstStyle/>
          <a:p>
            <a:pPr algn="l">
              <a:lnSpc>
                <a:spcPts val="6312"/>
              </a:lnSpc>
            </a:pPr>
            <a:r>
              <a:rPr lang="en-US" sz="5062" b="1">
                <a:solidFill>
                  <a:srgbClr val="FFFFFF"/>
                </a:solidFill>
                <a:latin typeface="Tomorrow Bold"/>
                <a:ea typeface="Tomorrow Bold"/>
                <a:cs typeface="Tomorrow Bold"/>
                <a:sym typeface="Tomorrow Bold"/>
              </a:rPr>
              <a:t>Bảo vệ thông tin...</a:t>
            </a:r>
          </a:p>
        </p:txBody>
      </p:sp>
      <p:sp>
        <p:nvSpPr>
          <p:cNvPr id="7" name="TextBox 7"/>
          <p:cNvSpPr txBox="1"/>
          <p:nvPr/>
        </p:nvSpPr>
        <p:spPr>
          <a:xfrm>
            <a:off x="7596305" y="2850190"/>
            <a:ext cx="9969146" cy="1644650"/>
          </a:xfrm>
          <a:prstGeom prst="rect">
            <a:avLst/>
          </a:prstGeom>
        </p:spPr>
        <p:txBody>
          <a:bodyPr lIns="0" tIns="0" rIns="0" bIns="0" rtlCol="0" anchor="t">
            <a:spAutoFit/>
          </a:bodyPr>
          <a:lstStyle/>
          <a:p>
            <a:pPr algn="just">
              <a:lnSpc>
                <a:spcPts val="4375"/>
              </a:lnSpc>
            </a:pPr>
            <a:r>
              <a:rPr lang="en-US" sz="3500">
                <a:solidFill>
                  <a:srgbClr val="FFFFFF"/>
                </a:solidFill>
                <a:latin typeface="Tomorrow"/>
                <a:ea typeface="Tomorrow"/>
                <a:cs typeface="Tomorrow"/>
                <a:sym typeface="Tomorrow"/>
              </a:rPr>
              <a:t>Các thông tin của bạn khi input có thể là dữ liệu được nhà phát triển thu thập để sử dụng để huấn luyện AI</a:t>
            </a:r>
          </a:p>
        </p:txBody>
      </p:sp>
      <p:sp>
        <p:nvSpPr>
          <p:cNvPr id="8" name="Freeform 8" descr="preencoded.png"/>
          <p:cNvSpPr/>
          <p:nvPr/>
        </p:nvSpPr>
        <p:spPr>
          <a:xfrm>
            <a:off x="14920215" y="5628315"/>
            <a:ext cx="686395" cy="686395"/>
          </a:xfrm>
          <a:custGeom>
            <a:avLst/>
            <a:gdLst/>
            <a:ahLst/>
            <a:cxnLst/>
            <a:rect l="l" t="t" r="r" b="b"/>
            <a:pathLst>
              <a:path w="686395" h="686395">
                <a:moveTo>
                  <a:pt x="0" y="0"/>
                </a:moveTo>
                <a:lnTo>
                  <a:pt x="686395" y="0"/>
                </a:lnTo>
                <a:lnTo>
                  <a:pt x="686395" y="686395"/>
                </a:lnTo>
                <a:lnTo>
                  <a:pt x="0" y="686395"/>
                </a:lnTo>
                <a:lnTo>
                  <a:pt x="0" y="0"/>
                </a:lnTo>
                <a:close/>
              </a:path>
            </a:pathLst>
          </a:custGeom>
          <a:blipFill>
            <a:blip r:embed="rId5"/>
            <a:stretch>
              <a:fillRect/>
            </a:stretch>
          </a:blipFill>
        </p:spPr>
      </p:sp>
      <p:sp>
        <p:nvSpPr>
          <p:cNvPr id="9" name="TextBox 9"/>
          <p:cNvSpPr txBox="1"/>
          <p:nvPr/>
        </p:nvSpPr>
        <p:spPr>
          <a:xfrm>
            <a:off x="7990880" y="6782172"/>
            <a:ext cx="3230612" cy="774700"/>
          </a:xfrm>
          <a:prstGeom prst="rect">
            <a:avLst/>
          </a:prstGeom>
        </p:spPr>
        <p:txBody>
          <a:bodyPr lIns="0" tIns="0" rIns="0" bIns="0" rtlCol="0" anchor="t">
            <a:spAutoFit/>
          </a:bodyPr>
          <a:lstStyle/>
          <a:p>
            <a:pPr algn="ctr">
              <a:lnSpc>
                <a:spcPts val="3124"/>
              </a:lnSpc>
            </a:pPr>
            <a:r>
              <a:rPr lang="en-US" sz="2499" b="1">
                <a:solidFill>
                  <a:srgbClr val="FFFFFF"/>
                </a:solidFill>
                <a:latin typeface="Tomorrow Bold"/>
                <a:ea typeface="Tomorrow Bold"/>
                <a:cs typeface="Tomorrow Bold"/>
                <a:sym typeface="Tomorrow Bold"/>
              </a:rPr>
              <a:t>Hãy cẩn trọng với dữ liệu cá nhân</a:t>
            </a:r>
          </a:p>
        </p:txBody>
      </p:sp>
      <p:sp>
        <p:nvSpPr>
          <p:cNvPr id="10" name="TextBox 10"/>
          <p:cNvSpPr txBox="1"/>
          <p:nvPr/>
        </p:nvSpPr>
        <p:spPr>
          <a:xfrm>
            <a:off x="13358513" y="6782172"/>
            <a:ext cx="3847901" cy="774700"/>
          </a:xfrm>
          <a:prstGeom prst="rect">
            <a:avLst/>
          </a:prstGeom>
        </p:spPr>
        <p:txBody>
          <a:bodyPr lIns="0" tIns="0" rIns="0" bIns="0" rtlCol="0" anchor="t">
            <a:spAutoFit/>
          </a:bodyPr>
          <a:lstStyle/>
          <a:p>
            <a:pPr algn="ctr">
              <a:lnSpc>
                <a:spcPts val="3124"/>
              </a:lnSpc>
            </a:pPr>
            <a:r>
              <a:rPr lang="en-US" sz="2499" b="1">
                <a:solidFill>
                  <a:srgbClr val="FFFFFF"/>
                </a:solidFill>
                <a:latin typeface="Tomorrow Bold"/>
                <a:ea typeface="Tomorrow Bold"/>
                <a:cs typeface="Tomorrow Bold"/>
                <a:sym typeface="Tomorrow Bold"/>
              </a:rPr>
              <a:t>Tuyệt đối không chia sẻ thông tin nhạy cảm</a:t>
            </a:r>
          </a:p>
        </p:txBody>
      </p:sp>
      <p:sp>
        <p:nvSpPr>
          <p:cNvPr id="11" name="Freeform 11" descr="preencoded.png"/>
          <p:cNvSpPr/>
          <p:nvPr/>
        </p:nvSpPr>
        <p:spPr>
          <a:xfrm>
            <a:off x="9091241" y="5628315"/>
            <a:ext cx="686395" cy="686395"/>
          </a:xfrm>
          <a:custGeom>
            <a:avLst/>
            <a:gdLst/>
            <a:ahLst/>
            <a:cxnLst/>
            <a:rect l="l" t="t" r="r" b="b"/>
            <a:pathLst>
              <a:path w="686395" h="686395">
                <a:moveTo>
                  <a:pt x="0" y="0"/>
                </a:moveTo>
                <a:lnTo>
                  <a:pt x="686395" y="0"/>
                </a:lnTo>
                <a:lnTo>
                  <a:pt x="686395" y="686395"/>
                </a:lnTo>
                <a:lnTo>
                  <a:pt x="0" y="686395"/>
                </a:lnTo>
                <a:lnTo>
                  <a:pt x="0" y="0"/>
                </a:lnTo>
                <a:close/>
              </a:path>
            </a:pathLst>
          </a:custGeom>
          <a:blipFill>
            <a:blip r:embed="rId6"/>
            <a:stretch>
              <a:fillRect/>
            </a:stretch>
          </a:blipFill>
        </p:spPr>
      </p:sp>
      <p:sp>
        <p:nvSpPr>
          <p:cNvPr id="12" name="TextBox 12"/>
          <p:cNvSpPr txBox="1"/>
          <p:nvPr/>
        </p:nvSpPr>
        <p:spPr>
          <a:xfrm>
            <a:off x="8212797" y="8661772"/>
            <a:ext cx="8974566" cy="793750"/>
          </a:xfrm>
          <a:prstGeom prst="rect">
            <a:avLst/>
          </a:prstGeom>
        </p:spPr>
        <p:txBody>
          <a:bodyPr lIns="0" tIns="0" rIns="0" bIns="0" rtlCol="0" anchor="t">
            <a:spAutoFit/>
          </a:bodyPr>
          <a:lstStyle/>
          <a:p>
            <a:pPr algn="ctr">
              <a:lnSpc>
                <a:spcPts val="3124"/>
              </a:lnSpc>
            </a:pPr>
            <a:r>
              <a:rPr lang="en-US" sz="2499">
                <a:solidFill>
                  <a:srgbClr val="F2B42D"/>
                </a:solidFill>
                <a:latin typeface="Tomorrow"/>
                <a:ea typeface="Tomorrow"/>
                <a:cs typeface="Tomorrow"/>
                <a:sym typeface="Tomorrow"/>
              </a:rPr>
              <a:t>Không chia sẻ thông tin các tài khoản, mật khẩu;</a:t>
            </a:r>
          </a:p>
          <a:p>
            <a:pPr algn="ctr">
              <a:lnSpc>
                <a:spcPts val="3124"/>
              </a:lnSpc>
            </a:pPr>
            <a:r>
              <a:rPr lang="en-US" sz="2499">
                <a:solidFill>
                  <a:srgbClr val="F2B42D"/>
                </a:solidFill>
                <a:latin typeface="Tomorrow"/>
                <a:ea typeface="Tomorrow"/>
                <a:cs typeface="Tomorrow"/>
                <a:sym typeface="Tomorrow"/>
              </a:rPr>
              <a:t>Hãy cẩn trọng với các yêu cầu cung cấp thông tin cá nhân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4" name="Group 4"/>
          <p:cNvGrpSpPr/>
          <p:nvPr/>
        </p:nvGrpSpPr>
        <p:grpSpPr>
          <a:xfrm>
            <a:off x="7897447" y="4252913"/>
            <a:ext cx="4071764" cy="1817666"/>
            <a:chOff x="0" y="0"/>
            <a:chExt cx="5429019" cy="2423555"/>
          </a:xfrm>
        </p:grpSpPr>
        <p:grpSp>
          <p:nvGrpSpPr>
            <p:cNvPr id="5" name="Group 5"/>
            <p:cNvGrpSpPr/>
            <p:nvPr/>
          </p:nvGrpSpPr>
          <p:grpSpPr>
            <a:xfrm>
              <a:off x="2226254" y="0"/>
              <a:ext cx="976512" cy="976512"/>
              <a:chOff x="0" y="0"/>
              <a:chExt cx="976512" cy="976512"/>
            </a:xfrm>
          </p:grpSpPr>
          <p:sp>
            <p:nvSpPr>
              <p:cNvPr id="6" name="Freeform 6"/>
              <p:cNvSpPr/>
              <p:nvPr/>
            </p:nvSpPr>
            <p:spPr>
              <a:xfrm>
                <a:off x="25400" y="25400"/>
                <a:ext cx="925703" cy="925703"/>
              </a:xfrm>
              <a:custGeom>
                <a:avLst/>
                <a:gdLst/>
                <a:ahLst/>
                <a:cxnLst/>
                <a:rect l="l" t="t" r="r" b="b"/>
                <a:pathLst>
                  <a:path w="925703" h="925703">
                    <a:moveTo>
                      <a:pt x="0" y="462915"/>
                    </a:moveTo>
                    <a:cubicBezTo>
                      <a:pt x="0" y="207264"/>
                      <a:pt x="207264" y="0"/>
                      <a:pt x="462915" y="0"/>
                    </a:cubicBezTo>
                    <a:cubicBezTo>
                      <a:pt x="718566" y="0"/>
                      <a:pt x="925703" y="207264"/>
                      <a:pt x="925703" y="462915"/>
                    </a:cubicBezTo>
                    <a:cubicBezTo>
                      <a:pt x="925703" y="718566"/>
                      <a:pt x="718439" y="925703"/>
                      <a:pt x="462915" y="925703"/>
                    </a:cubicBezTo>
                    <a:cubicBezTo>
                      <a:pt x="207391" y="925703"/>
                      <a:pt x="0" y="718439"/>
                      <a:pt x="0" y="462915"/>
                    </a:cubicBezTo>
                    <a:close/>
                  </a:path>
                </a:pathLst>
              </a:custGeom>
              <a:solidFill>
                <a:srgbClr val="00002E"/>
              </a:solidFill>
            </p:spPr>
          </p:sp>
          <p:sp>
            <p:nvSpPr>
              <p:cNvPr id="7" name="Freeform 7"/>
              <p:cNvSpPr/>
              <p:nvPr/>
            </p:nvSpPr>
            <p:spPr>
              <a:xfrm>
                <a:off x="0" y="0"/>
                <a:ext cx="976503" cy="976630"/>
              </a:xfrm>
              <a:custGeom>
                <a:avLst/>
                <a:gdLst/>
                <a:ahLst/>
                <a:cxnLst/>
                <a:rect l="l" t="t" r="r" b="b"/>
                <a:pathLst>
                  <a:path w="976503" h="976630">
                    <a:moveTo>
                      <a:pt x="0" y="488315"/>
                    </a:moveTo>
                    <a:cubicBezTo>
                      <a:pt x="0" y="218567"/>
                      <a:pt x="218567" y="0"/>
                      <a:pt x="488315" y="0"/>
                    </a:cubicBezTo>
                    <a:cubicBezTo>
                      <a:pt x="493014" y="0"/>
                      <a:pt x="497713" y="1397"/>
                      <a:pt x="501777" y="3810"/>
                    </a:cubicBezTo>
                    <a:lnTo>
                      <a:pt x="488315" y="25400"/>
                    </a:lnTo>
                    <a:lnTo>
                      <a:pt x="488315" y="0"/>
                    </a:lnTo>
                    <a:lnTo>
                      <a:pt x="488315" y="25400"/>
                    </a:lnTo>
                    <a:lnTo>
                      <a:pt x="488315" y="0"/>
                    </a:lnTo>
                    <a:cubicBezTo>
                      <a:pt x="757936" y="0"/>
                      <a:pt x="976503" y="218567"/>
                      <a:pt x="976503" y="488315"/>
                    </a:cubicBezTo>
                    <a:cubicBezTo>
                      <a:pt x="976503" y="499999"/>
                      <a:pt x="968629" y="510159"/>
                      <a:pt x="957326" y="512953"/>
                    </a:cubicBezTo>
                    <a:lnTo>
                      <a:pt x="951103" y="488315"/>
                    </a:lnTo>
                    <a:lnTo>
                      <a:pt x="976503" y="488315"/>
                    </a:lnTo>
                    <a:cubicBezTo>
                      <a:pt x="976503" y="757936"/>
                      <a:pt x="757936" y="976630"/>
                      <a:pt x="488188" y="976630"/>
                    </a:cubicBezTo>
                    <a:lnTo>
                      <a:pt x="488188" y="951230"/>
                    </a:lnTo>
                    <a:lnTo>
                      <a:pt x="488188" y="976630"/>
                    </a:lnTo>
                    <a:lnTo>
                      <a:pt x="488188" y="951230"/>
                    </a:lnTo>
                    <a:lnTo>
                      <a:pt x="488188" y="976630"/>
                    </a:lnTo>
                    <a:cubicBezTo>
                      <a:pt x="218567" y="976503"/>
                      <a:pt x="0" y="757936"/>
                      <a:pt x="0" y="488315"/>
                    </a:cubicBezTo>
                    <a:cubicBezTo>
                      <a:pt x="0" y="483616"/>
                      <a:pt x="1397" y="478917"/>
                      <a:pt x="3810" y="474853"/>
                    </a:cubicBezTo>
                    <a:lnTo>
                      <a:pt x="25400" y="488315"/>
                    </a:lnTo>
                    <a:lnTo>
                      <a:pt x="0" y="488315"/>
                    </a:lnTo>
                    <a:moveTo>
                      <a:pt x="50800" y="488315"/>
                    </a:moveTo>
                    <a:cubicBezTo>
                      <a:pt x="50800" y="493014"/>
                      <a:pt x="49403" y="497713"/>
                      <a:pt x="46990" y="501777"/>
                    </a:cubicBezTo>
                    <a:lnTo>
                      <a:pt x="25400" y="488315"/>
                    </a:lnTo>
                    <a:lnTo>
                      <a:pt x="50800" y="488315"/>
                    </a:lnTo>
                    <a:cubicBezTo>
                      <a:pt x="50800" y="729869"/>
                      <a:pt x="246634" y="925703"/>
                      <a:pt x="488315" y="925703"/>
                    </a:cubicBezTo>
                    <a:cubicBezTo>
                      <a:pt x="729996" y="925703"/>
                      <a:pt x="925703" y="729869"/>
                      <a:pt x="925703" y="488315"/>
                    </a:cubicBezTo>
                    <a:cubicBezTo>
                      <a:pt x="925703" y="476631"/>
                      <a:pt x="933577" y="466471"/>
                      <a:pt x="944880" y="463677"/>
                    </a:cubicBezTo>
                    <a:lnTo>
                      <a:pt x="951103" y="488315"/>
                    </a:lnTo>
                    <a:lnTo>
                      <a:pt x="925703" y="488315"/>
                    </a:lnTo>
                    <a:cubicBezTo>
                      <a:pt x="925703" y="246634"/>
                      <a:pt x="729869" y="50800"/>
                      <a:pt x="488315" y="50800"/>
                    </a:cubicBezTo>
                    <a:cubicBezTo>
                      <a:pt x="483616" y="50800"/>
                      <a:pt x="478917" y="49403"/>
                      <a:pt x="474853" y="46990"/>
                    </a:cubicBezTo>
                    <a:lnTo>
                      <a:pt x="488315" y="25400"/>
                    </a:lnTo>
                    <a:lnTo>
                      <a:pt x="488315" y="50800"/>
                    </a:lnTo>
                    <a:cubicBezTo>
                      <a:pt x="246634" y="50800"/>
                      <a:pt x="50800" y="246634"/>
                      <a:pt x="50800" y="488315"/>
                    </a:cubicBezTo>
                    <a:close/>
                  </a:path>
                </a:pathLst>
              </a:custGeom>
              <a:solidFill>
                <a:srgbClr val="F2B42D"/>
              </a:solidFill>
            </p:spPr>
          </p:sp>
        </p:grpSp>
        <p:sp>
          <p:nvSpPr>
            <p:cNvPr id="8" name="TextBox 8"/>
            <p:cNvSpPr txBox="1"/>
            <p:nvPr/>
          </p:nvSpPr>
          <p:spPr>
            <a:xfrm>
              <a:off x="2540182" y="208856"/>
              <a:ext cx="348655" cy="615950"/>
            </a:xfrm>
            <a:prstGeom prst="rect">
              <a:avLst/>
            </a:prstGeom>
          </p:spPr>
          <p:txBody>
            <a:bodyPr lIns="0" tIns="0" rIns="0" bIns="0" rtlCol="0" anchor="t">
              <a:spAutoFit/>
            </a:bodyPr>
            <a:lstStyle/>
            <a:p>
              <a:pPr algn="ctr">
                <a:lnSpc>
                  <a:spcPts val="3374"/>
                </a:lnSpc>
              </a:pPr>
              <a:r>
                <a:rPr lang="en-US" sz="3374" b="1">
                  <a:solidFill>
                    <a:srgbClr val="FFFFFF"/>
                  </a:solidFill>
                  <a:latin typeface="Tomorrow Bold"/>
                  <a:ea typeface="Tomorrow Bold"/>
                  <a:cs typeface="Tomorrow Bold"/>
                  <a:sym typeface="Tomorrow Bold"/>
                </a:rPr>
                <a:t>1</a:t>
              </a:r>
            </a:p>
          </p:txBody>
        </p:sp>
        <p:sp>
          <p:nvSpPr>
            <p:cNvPr id="9" name="TextBox 9"/>
            <p:cNvSpPr txBox="1"/>
            <p:nvPr/>
          </p:nvSpPr>
          <p:spPr>
            <a:xfrm>
              <a:off x="0" y="1242455"/>
              <a:ext cx="5429019" cy="1181100"/>
            </a:xfrm>
            <a:prstGeom prst="rect">
              <a:avLst/>
            </a:prstGeom>
          </p:spPr>
          <p:txBody>
            <a:bodyPr lIns="0" tIns="0" rIns="0" bIns="0" rtlCol="0" anchor="t">
              <a:spAutoFit/>
            </a:bodyPr>
            <a:lstStyle/>
            <a:p>
              <a:pPr algn="ctr">
                <a:lnSpc>
                  <a:spcPts val="3562"/>
                </a:lnSpc>
              </a:pPr>
              <a:r>
                <a:rPr lang="en-US" sz="2812" b="1">
                  <a:solidFill>
                    <a:srgbClr val="FFFFFF"/>
                  </a:solidFill>
                  <a:latin typeface="Tomorrow Bold"/>
                  <a:ea typeface="Tomorrow Bold"/>
                  <a:cs typeface="Tomorrow Bold"/>
                  <a:sym typeface="Tomorrow Bold"/>
                </a:rPr>
                <a:t>Tránh xa các yêu cầu bất hợp pháp</a:t>
              </a:r>
            </a:p>
          </p:txBody>
        </p:sp>
      </p:grpSp>
      <p:grpSp>
        <p:nvGrpSpPr>
          <p:cNvPr id="10" name="Group 10"/>
          <p:cNvGrpSpPr/>
          <p:nvPr/>
        </p:nvGrpSpPr>
        <p:grpSpPr>
          <a:xfrm>
            <a:off x="14980100" y="4252913"/>
            <a:ext cx="732384" cy="732384"/>
            <a:chOff x="0" y="0"/>
            <a:chExt cx="976512" cy="976512"/>
          </a:xfrm>
        </p:grpSpPr>
        <p:sp>
          <p:nvSpPr>
            <p:cNvPr id="11" name="Freeform 11"/>
            <p:cNvSpPr/>
            <p:nvPr/>
          </p:nvSpPr>
          <p:spPr>
            <a:xfrm>
              <a:off x="25400" y="25400"/>
              <a:ext cx="925703" cy="925703"/>
            </a:xfrm>
            <a:custGeom>
              <a:avLst/>
              <a:gdLst/>
              <a:ahLst/>
              <a:cxnLst/>
              <a:rect l="l" t="t" r="r" b="b"/>
              <a:pathLst>
                <a:path w="925703" h="925703">
                  <a:moveTo>
                    <a:pt x="0" y="462915"/>
                  </a:moveTo>
                  <a:cubicBezTo>
                    <a:pt x="0" y="207264"/>
                    <a:pt x="207264" y="0"/>
                    <a:pt x="462915" y="0"/>
                  </a:cubicBezTo>
                  <a:cubicBezTo>
                    <a:pt x="718566" y="0"/>
                    <a:pt x="925703" y="207264"/>
                    <a:pt x="925703" y="462915"/>
                  </a:cubicBezTo>
                  <a:cubicBezTo>
                    <a:pt x="925703" y="718566"/>
                    <a:pt x="718439" y="925703"/>
                    <a:pt x="462915" y="925703"/>
                  </a:cubicBezTo>
                  <a:cubicBezTo>
                    <a:pt x="207391" y="925703"/>
                    <a:pt x="0" y="718439"/>
                    <a:pt x="0" y="462915"/>
                  </a:cubicBezTo>
                  <a:close/>
                </a:path>
              </a:pathLst>
            </a:custGeom>
            <a:solidFill>
              <a:srgbClr val="00002E"/>
            </a:solidFill>
          </p:spPr>
        </p:sp>
        <p:sp>
          <p:nvSpPr>
            <p:cNvPr id="12" name="Freeform 12"/>
            <p:cNvSpPr/>
            <p:nvPr/>
          </p:nvSpPr>
          <p:spPr>
            <a:xfrm>
              <a:off x="0" y="0"/>
              <a:ext cx="976503" cy="976630"/>
            </a:xfrm>
            <a:custGeom>
              <a:avLst/>
              <a:gdLst/>
              <a:ahLst/>
              <a:cxnLst/>
              <a:rect l="l" t="t" r="r" b="b"/>
              <a:pathLst>
                <a:path w="976503" h="976630">
                  <a:moveTo>
                    <a:pt x="0" y="488315"/>
                  </a:moveTo>
                  <a:cubicBezTo>
                    <a:pt x="0" y="218567"/>
                    <a:pt x="218567" y="0"/>
                    <a:pt x="488315" y="0"/>
                  </a:cubicBezTo>
                  <a:cubicBezTo>
                    <a:pt x="493014" y="0"/>
                    <a:pt x="497713" y="1397"/>
                    <a:pt x="501777" y="3810"/>
                  </a:cubicBezTo>
                  <a:lnTo>
                    <a:pt x="488315" y="25400"/>
                  </a:lnTo>
                  <a:lnTo>
                    <a:pt x="488315" y="0"/>
                  </a:lnTo>
                  <a:lnTo>
                    <a:pt x="488315" y="25400"/>
                  </a:lnTo>
                  <a:lnTo>
                    <a:pt x="488315" y="0"/>
                  </a:lnTo>
                  <a:cubicBezTo>
                    <a:pt x="757936" y="0"/>
                    <a:pt x="976503" y="218567"/>
                    <a:pt x="976503" y="488315"/>
                  </a:cubicBezTo>
                  <a:cubicBezTo>
                    <a:pt x="976503" y="499999"/>
                    <a:pt x="968629" y="510159"/>
                    <a:pt x="957326" y="512953"/>
                  </a:cubicBezTo>
                  <a:lnTo>
                    <a:pt x="951103" y="488315"/>
                  </a:lnTo>
                  <a:lnTo>
                    <a:pt x="976503" y="488315"/>
                  </a:lnTo>
                  <a:cubicBezTo>
                    <a:pt x="976503" y="757936"/>
                    <a:pt x="757936" y="976630"/>
                    <a:pt x="488188" y="976630"/>
                  </a:cubicBezTo>
                  <a:lnTo>
                    <a:pt x="488188" y="951230"/>
                  </a:lnTo>
                  <a:lnTo>
                    <a:pt x="488188" y="976630"/>
                  </a:lnTo>
                  <a:lnTo>
                    <a:pt x="488188" y="951230"/>
                  </a:lnTo>
                  <a:lnTo>
                    <a:pt x="488188" y="976630"/>
                  </a:lnTo>
                  <a:cubicBezTo>
                    <a:pt x="218567" y="976503"/>
                    <a:pt x="0" y="757936"/>
                    <a:pt x="0" y="488315"/>
                  </a:cubicBezTo>
                  <a:cubicBezTo>
                    <a:pt x="0" y="483616"/>
                    <a:pt x="1397" y="478917"/>
                    <a:pt x="3810" y="474853"/>
                  </a:cubicBezTo>
                  <a:lnTo>
                    <a:pt x="25400" y="488315"/>
                  </a:lnTo>
                  <a:lnTo>
                    <a:pt x="0" y="488315"/>
                  </a:lnTo>
                  <a:moveTo>
                    <a:pt x="50800" y="488315"/>
                  </a:moveTo>
                  <a:cubicBezTo>
                    <a:pt x="50800" y="493014"/>
                    <a:pt x="49403" y="497713"/>
                    <a:pt x="46990" y="501777"/>
                  </a:cubicBezTo>
                  <a:lnTo>
                    <a:pt x="25400" y="488315"/>
                  </a:lnTo>
                  <a:lnTo>
                    <a:pt x="50800" y="488315"/>
                  </a:lnTo>
                  <a:cubicBezTo>
                    <a:pt x="50800" y="729869"/>
                    <a:pt x="246634" y="925703"/>
                    <a:pt x="488315" y="925703"/>
                  </a:cubicBezTo>
                  <a:cubicBezTo>
                    <a:pt x="729996" y="925703"/>
                    <a:pt x="925703" y="729869"/>
                    <a:pt x="925703" y="488315"/>
                  </a:cubicBezTo>
                  <a:cubicBezTo>
                    <a:pt x="925703" y="476631"/>
                    <a:pt x="933577" y="466471"/>
                    <a:pt x="944880" y="463677"/>
                  </a:cubicBezTo>
                  <a:lnTo>
                    <a:pt x="951103" y="488315"/>
                  </a:lnTo>
                  <a:lnTo>
                    <a:pt x="925703" y="488315"/>
                  </a:lnTo>
                  <a:cubicBezTo>
                    <a:pt x="925703" y="246634"/>
                    <a:pt x="729869" y="50800"/>
                    <a:pt x="488315" y="50800"/>
                  </a:cubicBezTo>
                  <a:cubicBezTo>
                    <a:pt x="483616" y="50800"/>
                    <a:pt x="478917" y="49403"/>
                    <a:pt x="474853" y="46990"/>
                  </a:cubicBezTo>
                  <a:lnTo>
                    <a:pt x="488315" y="25400"/>
                  </a:lnTo>
                  <a:lnTo>
                    <a:pt x="488315" y="50800"/>
                  </a:lnTo>
                  <a:cubicBezTo>
                    <a:pt x="246634" y="50800"/>
                    <a:pt x="50800" y="246634"/>
                    <a:pt x="50800" y="488315"/>
                  </a:cubicBezTo>
                  <a:close/>
                </a:path>
              </a:pathLst>
            </a:custGeom>
            <a:solidFill>
              <a:srgbClr val="D7425E"/>
            </a:solidFill>
          </p:spPr>
        </p:sp>
      </p:grpSp>
      <p:sp>
        <p:nvSpPr>
          <p:cNvPr id="13" name="TextBox 13"/>
          <p:cNvSpPr txBox="1"/>
          <p:nvPr/>
        </p:nvSpPr>
        <p:spPr>
          <a:xfrm>
            <a:off x="15215546" y="4423842"/>
            <a:ext cx="261491" cy="447675"/>
          </a:xfrm>
          <a:prstGeom prst="rect">
            <a:avLst/>
          </a:prstGeom>
        </p:spPr>
        <p:txBody>
          <a:bodyPr lIns="0" tIns="0" rIns="0" bIns="0" rtlCol="0" anchor="t">
            <a:spAutoFit/>
          </a:bodyPr>
          <a:lstStyle/>
          <a:p>
            <a:pPr algn="ctr">
              <a:lnSpc>
                <a:spcPts val="3374"/>
              </a:lnSpc>
            </a:pPr>
            <a:r>
              <a:rPr lang="en-US" sz="3374" b="1">
                <a:solidFill>
                  <a:srgbClr val="FFFFFF"/>
                </a:solidFill>
                <a:latin typeface="Tomorrow Bold"/>
                <a:ea typeface="Tomorrow Bold"/>
                <a:cs typeface="Tomorrow Bold"/>
                <a:sym typeface="Tomorrow Bold"/>
              </a:rPr>
              <a:t>2</a:t>
            </a:r>
          </a:p>
        </p:txBody>
      </p:sp>
      <p:sp>
        <p:nvSpPr>
          <p:cNvPr id="14" name="TextBox 14"/>
          <p:cNvSpPr txBox="1"/>
          <p:nvPr/>
        </p:nvSpPr>
        <p:spPr>
          <a:xfrm>
            <a:off x="13007436" y="5179992"/>
            <a:ext cx="4677711" cy="890588"/>
          </a:xfrm>
          <a:prstGeom prst="rect">
            <a:avLst/>
          </a:prstGeom>
        </p:spPr>
        <p:txBody>
          <a:bodyPr lIns="0" tIns="0" rIns="0" bIns="0" rtlCol="0" anchor="t">
            <a:spAutoFit/>
          </a:bodyPr>
          <a:lstStyle/>
          <a:p>
            <a:pPr algn="ctr">
              <a:lnSpc>
                <a:spcPts val="3562"/>
              </a:lnSpc>
            </a:pPr>
            <a:r>
              <a:rPr lang="en-US" sz="2812" b="1">
                <a:solidFill>
                  <a:srgbClr val="FFFFFF"/>
                </a:solidFill>
                <a:latin typeface="Tomorrow Bold"/>
                <a:ea typeface="Tomorrow Bold"/>
                <a:cs typeface="Tomorrow Bold"/>
                <a:sym typeface="Tomorrow Bold"/>
              </a:rPr>
              <a:t>Nói không với các yêu cầu kích động, xúc phạm</a:t>
            </a:r>
          </a:p>
        </p:txBody>
      </p:sp>
      <p:sp>
        <p:nvSpPr>
          <p:cNvPr id="15" name="TextBox 15"/>
          <p:cNvSpPr txBox="1"/>
          <p:nvPr/>
        </p:nvSpPr>
        <p:spPr>
          <a:xfrm>
            <a:off x="1903841" y="3595202"/>
            <a:ext cx="2983706" cy="1566544"/>
          </a:xfrm>
          <a:prstGeom prst="rect">
            <a:avLst/>
          </a:prstGeom>
        </p:spPr>
        <p:txBody>
          <a:bodyPr lIns="0" tIns="0" rIns="0" bIns="0" rtlCol="0" anchor="t">
            <a:spAutoFit/>
          </a:bodyPr>
          <a:lstStyle/>
          <a:p>
            <a:pPr algn="ctr">
              <a:lnSpc>
                <a:spcPts val="12880"/>
              </a:lnSpc>
            </a:pPr>
            <a:r>
              <a:rPr lang="en-US" sz="9200" b="1">
                <a:solidFill>
                  <a:srgbClr val="C5232E"/>
                </a:solidFill>
                <a:latin typeface="Noto Sans Bold"/>
                <a:ea typeface="Noto Sans Bold"/>
                <a:cs typeface="Noto Sans Bold"/>
                <a:sym typeface="Noto Sans Bold"/>
              </a:rPr>
              <a:t>STOP</a:t>
            </a:r>
          </a:p>
        </p:txBody>
      </p:sp>
      <p:sp>
        <p:nvSpPr>
          <p:cNvPr id="16" name="TextBox 16"/>
          <p:cNvSpPr txBox="1"/>
          <p:nvPr/>
        </p:nvSpPr>
        <p:spPr>
          <a:xfrm>
            <a:off x="8284734" y="8337529"/>
            <a:ext cx="8974566" cy="793750"/>
          </a:xfrm>
          <a:prstGeom prst="rect">
            <a:avLst/>
          </a:prstGeom>
        </p:spPr>
        <p:txBody>
          <a:bodyPr lIns="0" tIns="0" rIns="0" bIns="0" rtlCol="0" anchor="t">
            <a:spAutoFit/>
          </a:bodyPr>
          <a:lstStyle/>
          <a:p>
            <a:pPr algn="ctr">
              <a:lnSpc>
                <a:spcPts val="3124"/>
              </a:lnSpc>
            </a:pPr>
            <a:r>
              <a:rPr lang="en-US" sz="2499">
                <a:solidFill>
                  <a:srgbClr val="F2B42D"/>
                </a:solidFill>
                <a:latin typeface="Tomorrow"/>
                <a:ea typeface="Tomorrow"/>
                <a:cs typeface="Tomorrow"/>
                <a:sym typeface="Tomorrow"/>
              </a:rPr>
              <a:t>Sử dụng ngôn ngữ lịch sự, văn minh</a:t>
            </a:r>
          </a:p>
          <a:p>
            <a:pPr algn="ctr">
              <a:lnSpc>
                <a:spcPts val="3124"/>
              </a:lnSpc>
            </a:pPr>
            <a:r>
              <a:rPr lang="en-US" sz="2499">
                <a:solidFill>
                  <a:srgbClr val="F2B42D"/>
                </a:solidFill>
                <a:latin typeface="Tomorrow"/>
                <a:ea typeface="Tomorrow"/>
                <a:cs typeface="Tomorrow"/>
                <a:sym typeface="Tomorrow"/>
              </a:rPr>
              <a:t>Tránh dùng từ ngữ thô tục, xúc phạm người khác </a:t>
            </a:r>
          </a:p>
        </p:txBody>
      </p:sp>
      <p:sp>
        <p:nvSpPr>
          <p:cNvPr id="17" name="TextBox 17"/>
          <p:cNvSpPr txBox="1"/>
          <p:nvPr/>
        </p:nvSpPr>
        <p:spPr>
          <a:xfrm>
            <a:off x="7819132" y="728068"/>
            <a:ext cx="9440168" cy="798513"/>
          </a:xfrm>
          <a:prstGeom prst="rect">
            <a:avLst/>
          </a:prstGeom>
        </p:spPr>
        <p:txBody>
          <a:bodyPr lIns="0" tIns="0" rIns="0" bIns="0" rtlCol="0" anchor="t">
            <a:spAutoFit/>
          </a:bodyPr>
          <a:lstStyle/>
          <a:p>
            <a:pPr algn="l">
              <a:lnSpc>
                <a:spcPts val="6312"/>
              </a:lnSpc>
            </a:pPr>
            <a:r>
              <a:rPr lang="en-US" sz="5062" b="1">
                <a:solidFill>
                  <a:srgbClr val="FFFFFF"/>
                </a:solidFill>
                <a:latin typeface="Tomorrow Bold"/>
                <a:ea typeface="Tomorrow Bold"/>
                <a:cs typeface="Tomorrow Bold"/>
                <a:sym typeface="Tomorrow Bold"/>
              </a:rPr>
              <a:t>Đưa ra yêu cầu phù hợp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4902"/>
              </a:srgbClr>
            </a:solidFill>
          </p:spPr>
        </p:sp>
      </p:grpSp>
      <p:sp>
        <p:nvSpPr>
          <p:cNvPr id="5" name="Freeform 5" descr="preencoded.png"/>
          <p:cNvSpPr/>
          <p:nvPr/>
        </p:nvSpPr>
        <p:spPr>
          <a:xfrm>
            <a:off x="0" y="0"/>
            <a:ext cx="18288000" cy="2770552"/>
          </a:xfrm>
          <a:custGeom>
            <a:avLst/>
            <a:gdLst/>
            <a:ahLst/>
            <a:cxnLst/>
            <a:rect l="l" t="t" r="r" b="b"/>
            <a:pathLst>
              <a:path w="18288000" h="2770552">
                <a:moveTo>
                  <a:pt x="0" y="0"/>
                </a:moveTo>
                <a:lnTo>
                  <a:pt x="18288000" y="0"/>
                </a:lnTo>
                <a:lnTo>
                  <a:pt x="18288000" y="2770552"/>
                </a:lnTo>
                <a:lnTo>
                  <a:pt x="0" y="2770552"/>
                </a:lnTo>
                <a:lnTo>
                  <a:pt x="0" y="0"/>
                </a:lnTo>
                <a:close/>
              </a:path>
            </a:pathLst>
          </a:custGeom>
          <a:blipFill>
            <a:blip r:embed="rId4"/>
            <a:stretch>
              <a:fillRect t="-23313" r="-116" b="-10234"/>
            </a:stretch>
          </a:blipFill>
        </p:spPr>
      </p:sp>
      <p:grpSp>
        <p:nvGrpSpPr>
          <p:cNvPr id="6" name="Group 6"/>
          <p:cNvGrpSpPr/>
          <p:nvPr/>
        </p:nvGrpSpPr>
        <p:grpSpPr>
          <a:xfrm>
            <a:off x="1500731" y="4579613"/>
            <a:ext cx="6878539" cy="1382665"/>
            <a:chOff x="0" y="0"/>
            <a:chExt cx="9171386" cy="1843554"/>
          </a:xfrm>
        </p:grpSpPr>
        <p:sp>
          <p:nvSpPr>
            <p:cNvPr id="7" name="Freeform 7"/>
            <p:cNvSpPr/>
            <p:nvPr/>
          </p:nvSpPr>
          <p:spPr>
            <a:xfrm>
              <a:off x="0" y="0"/>
              <a:ext cx="4466760" cy="1843554"/>
            </a:xfrm>
            <a:custGeom>
              <a:avLst/>
              <a:gdLst/>
              <a:ahLst/>
              <a:cxnLst/>
              <a:rect l="l" t="t" r="r" b="b"/>
              <a:pathLst>
                <a:path w="4466760" h="1843554">
                  <a:moveTo>
                    <a:pt x="0" y="0"/>
                  </a:moveTo>
                  <a:lnTo>
                    <a:pt x="4466760" y="0"/>
                  </a:lnTo>
                  <a:lnTo>
                    <a:pt x="4466760" y="1843554"/>
                  </a:lnTo>
                  <a:lnTo>
                    <a:pt x="0" y="1843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875178" y="0"/>
              <a:ext cx="4466760" cy="1843554"/>
            </a:xfrm>
            <a:custGeom>
              <a:avLst/>
              <a:gdLst/>
              <a:ahLst/>
              <a:cxnLst/>
              <a:rect l="l" t="t" r="r" b="b"/>
              <a:pathLst>
                <a:path w="4466760" h="1843554">
                  <a:moveTo>
                    <a:pt x="0" y="0"/>
                  </a:moveTo>
                  <a:lnTo>
                    <a:pt x="4466760" y="0"/>
                  </a:lnTo>
                  <a:lnTo>
                    <a:pt x="4466760" y="1843554"/>
                  </a:lnTo>
                  <a:lnTo>
                    <a:pt x="0" y="1843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704626" y="0"/>
              <a:ext cx="4466760" cy="1843554"/>
            </a:xfrm>
            <a:custGeom>
              <a:avLst/>
              <a:gdLst/>
              <a:ahLst/>
              <a:cxnLst/>
              <a:rect l="l" t="t" r="r" b="b"/>
              <a:pathLst>
                <a:path w="4466760" h="1843554">
                  <a:moveTo>
                    <a:pt x="0" y="0"/>
                  </a:moveTo>
                  <a:lnTo>
                    <a:pt x="4466760" y="0"/>
                  </a:lnTo>
                  <a:lnTo>
                    <a:pt x="4466760" y="1843554"/>
                  </a:lnTo>
                  <a:lnTo>
                    <a:pt x="0" y="1843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0" name="Freeform 10"/>
          <p:cNvSpPr/>
          <p:nvPr/>
        </p:nvSpPr>
        <p:spPr>
          <a:xfrm>
            <a:off x="6996605" y="4579613"/>
            <a:ext cx="1382665" cy="1382665"/>
          </a:xfrm>
          <a:custGeom>
            <a:avLst/>
            <a:gdLst/>
            <a:ahLst/>
            <a:cxnLst/>
            <a:rect l="l" t="t" r="r" b="b"/>
            <a:pathLst>
              <a:path w="1382665" h="1382665">
                <a:moveTo>
                  <a:pt x="0" y="0"/>
                </a:moveTo>
                <a:lnTo>
                  <a:pt x="1382665" y="0"/>
                </a:lnTo>
                <a:lnTo>
                  <a:pt x="1382665" y="1382665"/>
                </a:lnTo>
                <a:lnTo>
                  <a:pt x="0" y="1382665"/>
                </a:lnTo>
                <a:lnTo>
                  <a:pt x="0" y="0"/>
                </a:lnTo>
                <a:close/>
              </a:path>
            </a:pathLst>
          </a:custGeom>
          <a:blipFill>
            <a:blip r:embed="rId7"/>
            <a:stretch>
              <a:fillRect/>
            </a:stretch>
          </a:blipFill>
        </p:spPr>
      </p:sp>
      <p:grpSp>
        <p:nvGrpSpPr>
          <p:cNvPr id="11" name="Group 11"/>
          <p:cNvGrpSpPr/>
          <p:nvPr/>
        </p:nvGrpSpPr>
        <p:grpSpPr>
          <a:xfrm>
            <a:off x="9824680" y="4579613"/>
            <a:ext cx="6878539" cy="1382665"/>
            <a:chOff x="0" y="0"/>
            <a:chExt cx="9171386" cy="1843554"/>
          </a:xfrm>
        </p:grpSpPr>
        <p:sp>
          <p:nvSpPr>
            <p:cNvPr id="12" name="Freeform 12"/>
            <p:cNvSpPr/>
            <p:nvPr/>
          </p:nvSpPr>
          <p:spPr>
            <a:xfrm>
              <a:off x="0" y="0"/>
              <a:ext cx="4466760" cy="1843554"/>
            </a:xfrm>
            <a:custGeom>
              <a:avLst/>
              <a:gdLst/>
              <a:ahLst/>
              <a:cxnLst/>
              <a:rect l="l" t="t" r="r" b="b"/>
              <a:pathLst>
                <a:path w="4466760" h="1843554">
                  <a:moveTo>
                    <a:pt x="0" y="0"/>
                  </a:moveTo>
                  <a:lnTo>
                    <a:pt x="4466760" y="0"/>
                  </a:lnTo>
                  <a:lnTo>
                    <a:pt x="4466760" y="1843554"/>
                  </a:lnTo>
                  <a:lnTo>
                    <a:pt x="0" y="1843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875178" y="0"/>
              <a:ext cx="4466760" cy="1843554"/>
            </a:xfrm>
            <a:custGeom>
              <a:avLst/>
              <a:gdLst/>
              <a:ahLst/>
              <a:cxnLst/>
              <a:rect l="l" t="t" r="r" b="b"/>
              <a:pathLst>
                <a:path w="4466760" h="1843554">
                  <a:moveTo>
                    <a:pt x="0" y="0"/>
                  </a:moveTo>
                  <a:lnTo>
                    <a:pt x="4466760" y="0"/>
                  </a:lnTo>
                  <a:lnTo>
                    <a:pt x="4466760" y="1843554"/>
                  </a:lnTo>
                  <a:lnTo>
                    <a:pt x="0" y="1843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4704626" y="0"/>
              <a:ext cx="4466760" cy="1843554"/>
            </a:xfrm>
            <a:custGeom>
              <a:avLst/>
              <a:gdLst/>
              <a:ahLst/>
              <a:cxnLst/>
              <a:rect l="l" t="t" r="r" b="b"/>
              <a:pathLst>
                <a:path w="4466760" h="1843554">
                  <a:moveTo>
                    <a:pt x="0" y="0"/>
                  </a:moveTo>
                  <a:lnTo>
                    <a:pt x="4466760" y="0"/>
                  </a:lnTo>
                  <a:lnTo>
                    <a:pt x="4466760" y="1843554"/>
                  </a:lnTo>
                  <a:lnTo>
                    <a:pt x="0" y="1843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5" name="Freeform 15"/>
          <p:cNvSpPr/>
          <p:nvPr/>
        </p:nvSpPr>
        <p:spPr>
          <a:xfrm>
            <a:off x="9824680" y="4579613"/>
            <a:ext cx="1382665" cy="1382665"/>
          </a:xfrm>
          <a:custGeom>
            <a:avLst/>
            <a:gdLst/>
            <a:ahLst/>
            <a:cxnLst/>
            <a:rect l="l" t="t" r="r" b="b"/>
            <a:pathLst>
              <a:path w="1382665" h="1382665">
                <a:moveTo>
                  <a:pt x="0" y="0"/>
                </a:moveTo>
                <a:lnTo>
                  <a:pt x="1382666" y="0"/>
                </a:lnTo>
                <a:lnTo>
                  <a:pt x="1382666" y="1382665"/>
                </a:lnTo>
                <a:lnTo>
                  <a:pt x="0" y="13826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9653230" y="531812"/>
            <a:ext cx="7770019" cy="955675"/>
          </a:xfrm>
          <a:prstGeom prst="rect">
            <a:avLst/>
          </a:prstGeom>
        </p:spPr>
        <p:txBody>
          <a:bodyPr lIns="0" tIns="0" rIns="0" bIns="0" rtlCol="0" anchor="t">
            <a:spAutoFit/>
          </a:bodyPr>
          <a:lstStyle/>
          <a:p>
            <a:pPr algn="l">
              <a:lnSpc>
                <a:spcPts val="7625"/>
              </a:lnSpc>
            </a:pPr>
            <a:r>
              <a:rPr lang="en-US" sz="6062" b="1" spc="-122">
                <a:solidFill>
                  <a:srgbClr val="FFFFFF"/>
                </a:solidFill>
                <a:latin typeface="Tomorrow Bold"/>
                <a:ea typeface="Tomorrow Bold"/>
                <a:cs typeface="Tomorrow Bold"/>
                <a:sym typeface="Tomorrow Bold"/>
              </a:rPr>
              <a:t>Chất lượng của AI...</a:t>
            </a:r>
          </a:p>
        </p:txBody>
      </p:sp>
      <p:sp>
        <p:nvSpPr>
          <p:cNvPr id="17" name="TextBox 17"/>
          <p:cNvSpPr txBox="1"/>
          <p:nvPr/>
        </p:nvSpPr>
        <p:spPr>
          <a:xfrm>
            <a:off x="1926149" y="6622605"/>
            <a:ext cx="5825648" cy="406135"/>
          </a:xfrm>
          <a:prstGeom prst="rect">
            <a:avLst/>
          </a:prstGeom>
        </p:spPr>
        <p:txBody>
          <a:bodyPr lIns="0" tIns="0" rIns="0" bIns="0" rtlCol="0" anchor="t">
            <a:spAutoFit/>
          </a:bodyPr>
          <a:lstStyle/>
          <a:p>
            <a:pPr algn="l">
              <a:lnSpc>
                <a:spcPts val="3177"/>
              </a:lnSpc>
            </a:pPr>
            <a:r>
              <a:rPr lang="en-US" sz="2499" b="1" spc="-51">
                <a:solidFill>
                  <a:srgbClr val="E0D6DE"/>
                </a:solidFill>
                <a:latin typeface="Tomorrow Bold"/>
                <a:ea typeface="Tomorrow Bold"/>
                <a:cs typeface="Tomorrow Bold"/>
                <a:sym typeface="Tomorrow Bold"/>
              </a:rPr>
              <a:t>Tốc độ xử lý nhanh, hiệu suất cao</a:t>
            </a:r>
          </a:p>
        </p:txBody>
      </p:sp>
      <p:sp>
        <p:nvSpPr>
          <p:cNvPr id="18" name="TextBox 18"/>
          <p:cNvSpPr txBox="1"/>
          <p:nvPr/>
        </p:nvSpPr>
        <p:spPr>
          <a:xfrm>
            <a:off x="1926149" y="7377226"/>
            <a:ext cx="6300623" cy="989141"/>
          </a:xfrm>
          <a:prstGeom prst="rect">
            <a:avLst/>
          </a:prstGeom>
        </p:spPr>
        <p:txBody>
          <a:bodyPr lIns="0" tIns="0" rIns="0" bIns="0" rtlCol="0" anchor="t">
            <a:spAutoFit/>
          </a:bodyPr>
          <a:lstStyle/>
          <a:p>
            <a:pPr algn="l">
              <a:lnSpc>
                <a:spcPts val="3986"/>
              </a:lnSpc>
            </a:pPr>
            <a:r>
              <a:rPr lang="en-US" sz="2499" b="1" spc="-49">
                <a:solidFill>
                  <a:srgbClr val="E0D6DE"/>
                </a:solidFill>
                <a:latin typeface="Tomorrow Bold"/>
                <a:ea typeface="Tomorrow Bold"/>
                <a:cs typeface="Tomorrow Bold"/>
                <a:sym typeface="Tomorrow Bold"/>
              </a:rPr>
              <a:t>Giao tiếp tự nhiên, giống phong cách con người</a:t>
            </a:r>
          </a:p>
        </p:txBody>
      </p:sp>
      <p:sp>
        <p:nvSpPr>
          <p:cNvPr id="19" name="TextBox 19"/>
          <p:cNvSpPr txBox="1"/>
          <p:nvPr/>
        </p:nvSpPr>
        <p:spPr>
          <a:xfrm>
            <a:off x="2944999" y="4845760"/>
            <a:ext cx="5085227" cy="802746"/>
          </a:xfrm>
          <a:prstGeom prst="rect">
            <a:avLst/>
          </a:prstGeom>
        </p:spPr>
        <p:txBody>
          <a:bodyPr lIns="0" tIns="0" rIns="0" bIns="0" rtlCol="0" anchor="t">
            <a:spAutoFit/>
          </a:bodyPr>
          <a:lstStyle/>
          <a:p>
            <a:pPr algn="l">
              <a:lnSpc>
                <a:spcPts val="6354"/>
              </a:lnSpc>
            </a:pPr>
            <a:r>
              <a:rPr lang="en-US" sz="5000" b="1" spc="-102">
                <a:solidFill>
                  <a:srgbClr val="FFFFFF"/>
                </a:solidFill>
                <a:latin typeface="Tomorrow Bold"/>
                <a:ea typeface="Tomorrow Bold"/>
                <a:cs typeface="Tomorrow Bold"/>
                <a:sym typeface="Tomorrow Bold"/>
              </a:rPr>
              <a:t>Ưu điểm</a:t>
            </a:r>
          </a:p>
        </p:txBody>
      </p:sp>
      <p:sp>
        <p:nvSpPr>
          <p:cNvPr id="20" name="TextBox 20"/>
          <p:cNvSpPr txBox="1"/>
          <p:nvPr/>
        </p:nvSpPr>
        <p:spPr>
          <a:xfrm>
            <a:off x="11836080" y="4845760"/>
            <a:ext cx="5085227" cy="802746"/>
          </a:xfrm>
          <a:prstGeom prst="rect">
            <a:avLst/>
          </a:prstGeom>
        </p:spPr>
        <p:txBody>
          <a:bodyPr lIns="0" tIns="0" rIns="0" bIns="0" rtlCol="0" anchor="t">
            <a:spAutoFit/>
          </a:bodyPr>
          <a:lstStyle/>
          <a:p>
            <a:pPr algn="l">
              <a:lnSpc>
                <a:spcPts val="6354"/>
              </a:lnSpc>
            </a:pPr>
            <a:r>
              <a:rPr lang="en-US" sz="5000" b="1" spc="-102">
                <a:solidFill>
                  <a:srgbClr val="FFFFFF"/>
                </a:solidFill>
                <a:latin typeface="Tomorrow Bold"/>
                <a:ea typeface="Tomorrow Bold"/>
                <a:cs typeface="Tomorrow Bold"/>
                <a:sym typeface="Tomorrow Bold"/>
              </a:rPr>
              <a:t>Hạn chế</a:t>
            </a:r>
          </a:p>
        </p:txBody>
      </p:sp>
      <p:sp>
        <p:nvSpPr>
          <p:cNvPr id="21" name="TextBox 21"/>
          <p:cNvSpPr txBox="1"/>
          <p:nvPr/>
        </p:nvSpPr>
        <p:spPr>
          <a:xfrm>
            <a:off x="10113639" y="6622605"/>
            <a:ext cx="5825648" cy="406135"/>
          </a:xfrm>
          <a:prstGeom prst="rect">
            <a:avLst/>
          </a:prstGeom>
        </p:spPr>
        <p:txBody>
          <a:bodyPr lIns="0" tIns="0" rIns="0" bIns="0" rtlCol="0" anchor="t">
            <a:spAutoFit/>
          </a:bodyPr>
          <a:lstStyle/>
          <a:p>
            <a:pPr algn="l">
              <a:lnSpc>
                <a:spcPts val="3177"/>
              </a:lnSpc>
            </a:pPr>
            <a:r>
              <a:rPr lang="en-US" sz="2499" b="1" spc="-51">
                <a:solidFill>
                  <a:srgbClr val="E0D6DE"/>
                </a:solidFill>
                <a:latin typeface="Tomorrow Bold"/>
                <a:ea typeface="Tomorrow Bold"/>
                <a:cs typeface="Tomorrow Bold"/>
                <a:sym typeface="Tomorrow Bold"/>
              </a:rPr>
              <a:t>Tính cập nhật của thông tin</a:t>
            </a:r>
          </a:p>
        </p:txBody>
      </p:sp>
      <p:sp>
        <p:nvSpPr>
          <p:cNvPr id="22" name="TextBox 22"/>
          <p:cNvSpPr txBox="1"/>
          <p:nvPr/>
        </p:nvSpPr>
        <p:spPr>
          <a:xfrm>
            <a:off x="10113639" y="7377226"/>
            <a:ext cx="6300623" cy="989141"/>
          </a:xfrm>
          <a:prstGeom prst="rect">
            <a:avLst/>
          </a:prstGeom>
        </p:spPr>
        <p:txBody>
          <a:bodyPr lIns="0" tIns="0" rIns="0" bIns="0" rtlCol="0" anchor="t">
            <a:spAutoFit/>
          </a:bodyPr>
          <a:lstStyle/>
          <a:p>
            <a:pPr algn="l">
              <a:lnSpc>
                <a:spcPts val="3986"/>
              </a:lnSpc>
            </a:pPr>
            <a:r>
              <a:rPr lang="en-US" sz="2499" b="1" spc="-49">
                <a:solidFill>
                  <a:srgbClr val="E0D6DE"/>
                </a:solidFill>
                <a:latin typeface="Tomorrow Bold"/>
                <a:ea typeface="Tomorrow Bold"/>
                <a:cs typeface="Tomorrow Bold"/>
                <a:sym typeface="Tomorrow Bold"/>
              </a:rPr>
              <a:t>Độ chính xác của thông tin, sự đồng nhất của phản hồi</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176472" y="5486660"/>
            <a:ext cx="13227113" cy="4800340"/>
          </a:xfrm>
          <a:custGeom>
            <a:avLst/>
            <a:gdLst/>
            <a:ahLst/>
            <a:cxnLst/>
            <a:rect l="l" t="t" r="r" b="b"/>
            <a:pathLst>
              <a:path w="13227113" h="4800340">
                <a:moveTo>
                  <a:pt x="0" y="0"/>
                </a:moveTo>
                <a:lnTo>
                  <a:pt x="13227113" y="0"/>
                </a:lnTo>
                <a:lnTo>
                  <a:pt x="13227113" y="4800340"/>
                </a:lnTo>
                <a:lnTo>
                  <a:pt x="0" y="4800340"/>
                </a:lnTo>
                <a:lnTo>
                  <a:pt x="0" y="0"/>
                </a:lnTo>
                <a:close/>
              </a:path>
            </a:pathLst>
          </a:custGeom>
          <a:blipFill>
            <a:blip r:embed="rId3"/>
            <a:stretch>
              <a:fillRect/>
            </a:stretch>
          </a:blipFill>
        </p:spPr>
      </p:sp>
      <p:sp>
        <p:nvSpPr>
          <p:cNvPr id="4" name="TextBox 4"/>
          <p:cNvSpPr txBox="1"/>
          <p:nvPr/>
        </p:nvSpPr>
        <p:spPr>
          <a:xfrm>
            <a:off x="3537310" y="1499252"/>
            <a:ext cx="11213379" cy="3644248"/>
          </a:xfrm>
          <a:prstGeom prst="rect">
            <a:avLst/>
          </a:prstGeom>
        </p:spPr>
        <p:txBody>
          <a:bodyPr lIns="0" tIns="0" rIns="0" bIns="0" rtlCol="0" anchor="t">
            <a:spAutoFit/>
          </a:bodyPr>
          <a:lstStyle/>
          <a:p>
            <a:pPr algn="ctr">
              <a:lnSpc>
                <a:spcPts val="27510"/>
              </a:lnSpc>
            </a:pPr>
            <a:r>
              <a:rPr lang="en-US" sz="19650" b="1">
                <a:solidFill>
                  <a:srgbClr val="FFFFFF"/>
                </a:solidFill>
                <a:latin typeface="Helvetica World Bold"/>
                <a:ea typeface="Helvetica World Bold"/>
                <a:cs typeface="Helvetica World Bold"/>
                <a:sym typeface="Helvetica World Bold"/>
              </a:rPr>
              <a:t>Q&amp;A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rot="522355">
            <a:off x="13425973" y="3209615"/>
            <a:ext cx="4388547" cy="4589330"/>
          </a:xfrm>
          <a:custGeom>
            <a:avLst/>
            <a:gdLst/>
            <a:ahLst/>
            <a:cxnLst/>
            <a:rect l="l" t="t" r="r" b="b"/>
            <a:pathLst>
              <a:path w="4388547" h="4589330">
                <a:moveTo>
                  <a:pt x="0" y="0"/>
                </a:moveTo>
                <a:lnTo>
                  <a:pt x="4388547" y="0"/>
                </a:lnTo>
                <a:lnTo>
                  <a:pt x="4388547" y="4589330"/>
                </a:lnTo>
                <a:lnTo>
                  <a:pt x="0" y="4589330"/>
                </a:lnTo>
                <a:lnTo>
                  <a:pt x="0" y="0"/>
                </a:lnTo>
                <a:close/>
              </a:path>
            </a:pathLst>
          </a:custGeom>
          <a:blipFill>
            <a:blip r:embed="rId4"/>
            <a:stretch>
              <a:fillRect/>
            </a:stretch>
          </a:blipFill>
        </p:spPr>
      </p:sp>
      <p:sp>
        <p:nvSpPr>
          <p:cNvPr id="4" name="Freeform 4"/>
          <p:cNvSpPr/>
          <p:nvPr/>
        </p:nvSpPr>
        <p:spPr>
          <a:xfrm flipH="1">
            <a:off x="300716" y="3045022"/>
            <a:ext cx="3858886" cy="4918515"/>
          </a:xfrm>
          <a:custGeom>
            <a:avLst/>
            <a:gdLst/>
            <a:ahLst/>
            <a:cxnLst/>
            <a:rect l="l" t="t" r="r" b="b"/>
            <a:pathLst>
              <a:path w="3858886" h="4918515">
                <a:moveTo>
                  <a:pt x="3858886" y="0"/>
                </a:moveTo>
                <a:lnTo>
                  <a:pt x="0" y="0"/>
                </a:lnTo>
                <a:lnTo>
                  <a:pt x="0" y="4918515"/>
                </a:lnTo>
                <a:lnTo>
                  <a:pt x="3858886" y="4918515"/>
                </a:lnTo>
                <a:lnTo>
                  <a:pt x="3858886" y="0"/>
                </a:lnTo>
                <a:close/>
              </a:path>
            </a:pathLst>
          </a:custGeom>
          <a:blipFill>
            <a:blip r:embed="rId5"/>
            <a:stretch>
              <a:fillRect/>
            </a:stretch>
          </a:blipFill>
        </p:spPr>
      </p:sp>
      <p:sp>
        <p:nvSpPr>
          <p:cNvPr id="5" name="Freeform 5"/>
          <p:cNvSpPr/>
          <p:nvPr/>
        </p:nvSpPr>
        <p:spPr>
          <a:xfrm>
            <a:off x="4760640" y="1294603"/>
            <a:ext cx="8766719" cy="7057209"/>
          </a:xfrm>
          <a:custGeom>
            <a:avLst/>
            <a:gdLst/>
            <a:ahLst/>
            <a:cxnLst/>
            <a:rect l="l" t="t" r="r" b="b"/>
            <a:pathLst>
              <a:path w="8766719" h="7057209">
                <a:moveTo>
                  <a:pt x="0" y="0"/>
                </a:moveTo>
                <a:lnTo>
                  <a:pt x="8766720" y="0"/>
                </a:lnTo>
                <a:lnTo>
                  <a:pt x="8766720" y="7057209"/>
                </a:lnTo>
                <a:lnTo>
                  <a:pt x="0" y="7057209"/>
                </a:lnTo>
                <a:lnTo>
                  <a:pt x="0" y="0"/>
                </a:lnTo>
                <a:close/>
              </a:path>
            </a:pathLst>
          </a:custGeom>
          <a:blipFill>
            <a:blip r:embed="rId6"/>
            <a:stretch>
              <a:fillRect/>
            </a:stretch>
          </a:blipFill>
        </p:spPr>
      </p:sp>
      <p:sp>
        <p:nvSpPr>
          <p:cNvPr id="6" name="TextBox 6"/>
          <p:cNvSpPr txBox="1"/>
          <p:nvPr/>
        </p:nvSpPr>
        <p:spPr>
          <a:xfrm>
            <a:off x="4459044" y="4372527"/>
            <a:ext cx="8867593" cy="3156585"/>
          </a:xfrm>
          <a:prstGeom prst="rect">
            <a:avLst/>
          </a:prstGeom>
        </p:spPr>
        <p:txBody>
          <a:bodyPr lIns="0" tIns="0" rIns="0" bIns="0" rtlCol="0" anchor="t">
            <a:spAutoFit/>
          </a:bodyPr>
          <a:lstStyle/>
          <a:p>
            <a:pPr marL="0" lvl="0" indent="0" algn="ctr">
              <a:lnSpc>
                <a:spcPts val="12120"/>
              </a:lnSpc>
            </a:pPr>
            <a:r>
              <a:rPr lang="en-US" sz="12000" b="1" spc="540">
                <a:solidFill>
                  <a:srgbClr val="171E29"/>
                </a:solidFill>
                <a:latin typeface="Tomorrow Bold"/>
                <a:ea typeface="Tomorrow Bold"/>
                <a:cs typeface="Tomorrow Bold"/>
                <a:sym typeface="Tomorrow Bold"/>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980375" y="10139844"/>
            <a:ext cx="17206989" cy="71333"/>
          </a:xfrm>
          <a:custGeom>
            <a:avLst/>
            <a:gdLst/>
            <a:ahLst/>
            <a:cxnLst/>
            <a:rect l="l" t="t" r="r" b="b"/>
            <a:pathLst>
              <a:path w="17206989" h="71333">
                <a:moveTo>
                  <a:pt x="0" y="0"/>
                </a:moveTo>
                <a:lnTo>
                  <a:pt x="17206989" y="0"/>
                </a:lnTo>
                <a:lnTo>
                  <a:pt x="17206989" y="71332"/>
                </a:lnTo>
                <a:lnTo>
                  <a:pt x="0" y="71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4825" y="1545303"/>
            <a:ext cx="4765011" cy="3913777"/>
          </a:xfrm>
          <a:custGeom>
            <a:avLst/>
            <a:gdLst/>
            <a:ahLst/>
            <a:cxnLst/>
            <a:rect l="l" t="t" r="r" b="b"/>
            <a:pathLst>
              <a:path w="4765011" h="3913777">
                <a:moveTo>
                  <a:pt x="0" y="0"/>
                </a:moveTo>
                <a:lnTo>
                  <a:pt x="4765011" y="0"/>
                </a:lnTo>
                <a:lnTo>
                  <a:pt x="4765011" y="3913776"/>
                </a:lnTo>
                <a:lnTo>
                  <a:pt x="0" y="3913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03230" y="163830"/>
            <a:ext cx="5993996" cy="1076541"/>
          </a:xfrm>
          <a:custGeom>
            <a:avLst/>
            <a:gdLst/>
            <a:ahLst/>
            <a:cxnLst/>
            <a:rect l="l" t="t" r="r" b="b"/>
            <a:pathLst>
              <a:path w="5993996" h="1076541">
                <a:moveTo>
                  <a:pt x="0" y="0"/>
                </a:moveTo>
                <a:lnTo>
                  <a:pt x="5993996" y="0"/>
                </a:lnTo>
                <a:lnTo>
                  <a:pt x="5993996" y="1076541"/>
                </a:lnTo>
                <a:lnTo>
                  <a:pt x="0" y="1076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04825" y="1545303"/>
            <a:ext cx="4765011" cy="3913777"/>
          </a:xfrm>
          <a:custGeom>
            <a:avLst/>
            <a:gdLst/>
            <a:ahLst/>
            <a:cxnLst/>
            <a:rect l="l" t="t" r="r" b="b"/>
            <a:pathLst>
              <a:path w="4765011" h="3913777">
                <a:moveTo>
                  <a:pt x="0" y="0"/>
                </a:moveTo>
                <a:lnTo>
                  <a:pt x="4765011" y="0"/>
                </a:lnTo>
                <a:lnTo>
                  <a:pt x="4765011" y="3913776"/>
                </a:lnTo>
                <a:lnTo>
                  <a:pt x="0" y="3913776"/>
                </a:lnTo>
                <a:lnTo>
                  <a:pt x="0" y="0"/>
                </a:lnTo>
                <a:close/>
              </a:path>
            </a:pathLst>
          </a:custGeom>
          <a:blipFill>
            <a:blip r:embed="rId8"/>
            <a:stretch>
              <a:fillRect/>
            </a:stretch>
          </a:blipFill>
        </p:spPr>
      </p:sp>
      <p:sp>
        <p:nvSpPr>
          <p:cNvPr id="6" name="Freeform 6"/>
          <p:cNvSpPr/>
          <p:nvPr/>
        </p:nvSpPr>
        <p:spPr>
          <a:xfrm>
            <a:off x="629984" y="1584877"/>
            <a:ext cx="4599535" cy="3748776"/>
          </a:xfrm>
          <a:custGeom>
            <a:avLst/>
            <a:gdLst/>
            <a:ahLst/>
            <a:cxnLst/>
            <a:rect l="l" t="t" r="r" b="b"/>
            <a:pathLst>
              <a:path w="4599535" h="3748776">
                <a:moveTo>
                  <a:pt x="0" y="0"/>
                </a:moveTo>
                <a:lnTo>
                  <a:pt x="4599534" y="0"/>
                </a:lnTo>
                <a:lnTo>
                  <a:pt x="4599534" y="3748776"/>
                </a:lnTo>
                <a:lnTo>
                  <a:pt x="0" y="37487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911450" y="5356090"/>
            <a:ext cx="4269191" cy="695536"/>
          </a:xfrm>
          <a:custGeom>
            <a:avLst/>
            <a:gdLst/>
            <a:ahLst/>
            <a:cxnLst/>
            <a:rect l="l" t="t" r="r" b="b"/>
            <a:pathLst>
              <a:path w="4269191" h="695536">
                <a:moveTo>
                  <a:pt x="0" y="0"/>
                </a:moveTo>
                <a:lnTo>
                  <a:pt x="4269191" y="0"/>
                </a:lnTo>
                <a:lnTo>
                  <a:pt x="4269191" y="695536"/>
                </a:lnTo>
                <a:lnTo>
                  <a:pt x="0" y="6955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244714" y="1545303"/>
            <a:ext cx="3628447" cy="3913777"/>
          </a:xfrm>
          <a:custGeom>
            <a:avLst/>
            <a:gdLst/>
            <a:ahLst/>
            <a:cxnLst/>
            <a:rect l="l" t="t" r="r" b="b"/>
            <a:pathLst>
              <a:path w="3628447" h="3913777">
                <a:moveTo>
                  <a:pt x="0" y="0"/>
                </a:moveTo>
                <a:lnTo>
                  <a:pt x="3628446" y="0"/>
                </a:lnTo>
                <a:lnTo>
                  <a:pt x="3628446" y="3913776"/>
                </a:lnTo>
                <a:lnTo>
                  <a:pt x="0" y="39137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629984" y="1511268"/>
            <a:ext cx="4599535" cy="3748776"/>
          </a:xfrm>
          <a:custGeom>
            <a:avLst/>
            <a:gdLst/>
            <a:ahLst/>
            <a:cxnLst/>
            <a:rect l="l" t="t" r="r" b="b"/>
            <a:pathLst>
              <a:path w="4599535" h="3748776">
                <a:moveTo>
                  <a:pt x="0" y="0"/>
                </a:moveTo>
                <a:lnTo>
                  <a:pt x="4599534" y="0"/>
                </a:lnTo>
                <a:lnTo>
                  <a:pt x="4599534" y="3748776"/>
                </a:lnTo>
                <a:lnTo>
                  <a:pt x="0" y="3748776"/>
                </a:lnTo>
                <a:lnTo>
                  <a:pt x="0" y="0"/>
                </a:lnTo>
                <a:close/>
              </a:path>
            </a:pathLst>
          </a:custGeom>
          <a:blipFill>
            <a:blip r:embed="rId15"/>
            <a:stretch>
              <a:fillRect/>
            </a:stretch>
          </a:blipFill>
        </p:spPr>
      </p:sp>
      <p:sp>
        <p:nvSpPr>
          <p:cNvPr id="10" name="Freeform 10"/>
          <p:cNvSpPr/>
          <p:nvPr/>
        </p:nvSpPr>
        <p:spPr>
          <a:xfrm>
            <a:off x="6244714" y="1545303"/>
            <a:ext cx="3628447" cy="3913777"/>
          </a:xfrm>
          <a:custGeom>
            <a:avLst/>
            <a:gdLst/>
            <a:ahLst/>
            <a:cxnLst/>
            <a:rect l="l" t="t" r="r" b="b"/>
            <a:pathLst>
              <a:path w="3628447" h="3913777">
                <a:moveTo>
                  <a:pt x="0" y="0"/>
                </a:moveTo>
                <a:lnTo>
                  <a:pt x="3628446" y="0"/>
                </a:lnTo>
                <a:lnTo>
                  <a:pt x="3628446" y="3913776"/>
                </a:lnTo>
                <a:lnTo>
                  <a:pt x="0" y="3913776"/>
                </a:lnTo>
                <a:lnTo>
                  <a:pt x="0" y="0"/>
                </a:lnTo>
                <a:close/>
              </a:path>
            </a:pathLst>
          </a:custGeom>
          <a:blipFill>
            <a:blip r:embed="rId16"/>
            <a:stretch>
              <a:fillRect/>
            </a:stretch>
          </a:blipFill>
        </p:spPr>
      </p:sp>
      <p:sp>
        <p:nvSpPr>
          <p:cNvPr id="11" name="Freeform 11"/>
          <p:cNvSpPr/>
          <p:nvPr/>
        </p:nvSpPr>
        <p:spPr>
          <a:xfrm>
            <a:off x="6366826" y="1584877"/>
            <a:ext cx="3468052" cy="3748776"/>
          </a:xfrm>
          <a:custGeom>
            <a:avLst/>
            <a:gdLst/>
            <a:ahLst/>
            <a:cxnLst/>
            <a:rect l="l" t="t" r="r" b="b"/>
            <a:pathLst>
              <a:path w="3468052" h="3748776">
                <a:moveTo>
                  <a:pt x="0" y="0"/>
                </a:moveTo>
                <a:lnTo>
                  <a:pt x="3468052" y="0"/>
                </a:lnTo>
                <a:lnTo>
                  <a:pt x="3468052" y="3748776"/>
                </a:lnTo>
                <a:lnTo>
                  <a:pt x="0" y="37487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6366826" y="1520019"/>
            <a:ext cx="3468052" cy="3748776"/>
          </a:xfrm>
          <a:custGeom>
            <a:avLst/>
            <a:gdLst/>
            <a:ahLst/>
            <a:cxnLst/>
            <a:rect l="l" t="t" r="r" b="b"/>
            <a:pathLst>
              <a:path w="3468052" h="3748776">
                <a:moveTo>
                  <a:pt x="0" y="0"/>
                </a:moveTo>
                <a:lnTo>
                  <a:pt x="3468052" y="0"/>
                </a:lnTo>
                <a:lnTo>
                  <a:pt x="3468052" y="3748776"/>
                </a:lnTo>
                <a:lnTo>
                  <a:pt x="0" y="3748776"/>
                </a:lnTo>
                <a:lnTo>
                  <a:pt x="0" y="0"/>
                </a:lnTo>
                <a:close/>
              </a:path>
            </a:pathLst>
          </a:custGeom>
          <a:blipFill>
            <a:blip r:embed="rId19"/>
            <a:stretch>
              <a:fillRect/>
            </a:stretch>
          </a:blipFill>
        </p:spPr>
      </p:sp>
      <p:sp>
        <p:nvSpPr>
          <p:cNvPr id="13" name="Freeform 13"/>
          <p:cNvSpPr/>
          <p:nvPr/>
        </p:nvSpPr>
        <p:spPr>
          <a:xfrm>
            <a:off x="6244714" y="6353113"/>
            <a:ext cx="4441637" cy="3086320"/>
          </a:xfrm>
          <a:custGeom>
            <a:avLst/>
            <a:gdLst/>
            <a:ahLst/>
            <a:cxnLst/>
            <a:rect l="l" t="t" r="r" b="b"/>
            <a:pathLst>
              <a:path w="4441637" h="3086320">
                <a:moveTo>
                  <a:pt x="0" y="0"/>
                </a:moveTo>
                <a:lnTo>
                  <a:pt x="4441637" y="0"/>
                </a:lnTo>
                <a:lnTo>
                  <a:pt x="4441637" y="3086320"/>
                </a:lnTo>
                <a:lnTo>
                  <a:pt x="0" y="308632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6703337" y="5420188"/>
            <a:ext cx="2713607" cy="709357"/>
          </a:xfrm>
          <a:custGeom>
            <a:avLst/>
            <a:gdLst/>
            <a:ahLst/>
            <a:cxnLst/>
            <a:rect l="l" t="t" r="r" b="b"/>
            <a:pathLst>
              <a:path w="2713607" h="709357">
                <a:moveTo>
                  <a:pt x="0" y="0"/>
                </a:moveTo>
                <a:lnTo>
                  <a:pt x="2713607" y="0"/>
                </a:lnTo>
                <a:lnTo>
                  <a:pt x="2713607" y="709357"/>
                </a:lnTo>
                <a:lnTo>
                  <a:pt x="0" y="70935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Freeform 15"/>
          <p:cNvSpPr/>
          <p:nvPr/>
        </p:nvSpPr>
        <p:spPr>
          <a:xfrm>
            <a:off x="6244714" y="6353113"/>
            <a:ext cx="4441637" cy="3086320"/>
          </a:xfrm>
          <a:custGeom>
            <a:avLst/>
            <a:gdLst/>
            <a:ahLst/>
            <a:cxnLst/>
            <a:rect l="l" t="t" r="r" b="b"/>
            <a:pathLst>
              <a:path w="4441637" h="3086320">
                <a:moveTo>
                  <a:pt x="0" y="0"/>
                </a:moveTo>
                <a:lnTo>
                  <a:pt x="4441637" y="0"/>
                </a:lnTo>
                <a:lnTo>
                  <a:pt x="4441637" y="3086320"/>
                </a:lnTo>
                <a:lnTo>
                  <a:pt x="0" y="3086320"/>
                </a:lnTo>
                <a:lnTo>
                  <a:pt x="0" y="0"/>
                </a:lnTo>
                <a:close/>
              </a:path>
            </a:pathLst>
          </a:custGeom>
          <a:blipFill>
            <a:blip r:embed="rId24"/>
            <a:stretch>
              <a:fillRect/>
            </a:stretch>
          </a:blipFill>
        </p:spPr>
      </p:sp>
      <p:sp>
        <p:nvSpPr>
          <p:cNvPr id="16" name="Freeform 16"/>
          <p:cNvSpPr/>
          <p:nvPr/>
        </p:nvSpPr>
        <p:spPr>
          <a:xfrm>
            <a:off x="6366826" y="6391826"/>
            <a:ext cx="4279950" cy="2924633"/>
          </a:xfrm>
          <a:custGeom>
            <a:avLst/>
            <a:gdLst/>
            <a:ahLst/>
            <a:cxnLst/>
            <a:rect l="l" t="t" r="r" b="b"/>
            <a:pathLst>
              <a:path w="4279950" h="2924633">
                <a:moveTo>
                  <a:pt x="0" y="0"/>
                </a:moveTo>
                <a:lnTo>
                  <a:pt x="4279950" y="0"/>
                </a:lnTo>
                <a:lnTo>
                  <a:pt x="4279950" y="2924633"/>
                </a:lnTo>
                <a:lnTo>
                  <a:pt x="0" y="29246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a:off x="6366826" y="6391826"/>
            <a:ext cx="4279950" cy="2924633"/>
          </a:xfrm>
          <a:custGeom>
            <a:avLst/>
            <a:gdLst/>
            <a:ahLst/>
            <a:cxnLst/>
            <a:rect l="l" t="t" r="r" b="b"/>
            <a:pathLst>
              <a:path w="4279950" h="2924633">
                <a:moveTo>
                  <a:pt x="0" y="0"/>
                </a:moveTo>
                <a:lnTo>
                  <a:pt x="4279950" y="0"/>
                </a:lnTo>
                <a:lnTo>
                  <a:pt x="4279950" y="2924633"/>
                </a:lnTo>
                <a:lnTo>
                  <a:pt x="0" y="2924633"/>
                </a:lnTo>
                <a:lnTo>
                  <a:pt x="0" y="0"/>
                </a:lnTo>
                <a:close/>
              </a:path>
            </a:pathLst>
          </a:custGeom>
          <a:blipFill>
            <a:blip r:embed="rId27"/>
            <a:stretch>
              <a:fillRect/>
            </a:stretch>
          </a:blipFill>
        </p:spPr>
      </p:sp>
      <p:sp>
        <p:nvSpPr>
          <p:cNvPr id="18" name="Freeform 18"/>
          <p:cNvSpPr/>
          <p:nvPr/>
        </p:nvSpPr>
        <p:spPr>
          <a:xfrm>
            <a:off x="629984" y="6391841"/>
            <a:ext cx="4830488" cy="3013189"/>
          </a:xfrm>
          <a:custGeom>
            <a:avLst/>
            <a:gdLst/>
            <a:ahLst/>
            <a:cxnLst/>
            <a:rect l="l" t="t" r="r" b="b"/>
            <a:pathLst>
              <a:path w="4830488" h="3013189">
                <a:moveTo>
                  <a:pt x="0" y="0"/>
                </a:moveTo>
                <a:lnTo>
                  <a:pt x="4830488" y="0"/>
                </a:lnTo>
                <a:lnTo>
                  <a:pt x="4830488" y="3013189"/>
                </a:lnTo>
                <a:lnTo>
                  <a:pt x="0" y="301318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9" name="Freeform 19"/>
          <p:cNvSpPr/>
          <p:nvPr/>
        </p:nvSpPr>
        <p:spPr>
          <a:xfrm>
            <a:off x="5886461" y="9498877"/>
            <a:ext cx="5431375" cy="356202"/>
          </a:xfrm>
          <a:custGeom>
            <a:avLst/>
            <a:gdLst/>
            <a:ahLst/>
            <a:cxnLst/>
            <a:rect l="l" t="t" r="r" b="b"/>
            <a:pathLst>
              <a:path w="5431375" h="356202">
                <a:moveTo>
                  <a:pt x="0" y="0"/>
                </a:moveTo>
                <a:lnTo>
                  <a:pt x="5431375" y="0"/>
                </a:lnTo>
                <a:lnTo>
                  <a:pt x="5431375" y="356201"/>
                </a:lnTo>
                <a:lnTo>
                  <a:pt x="0" y="35620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0" name="Freeform 20"/>
          <p:cNvSpPr/>
          <p:nvPr/>
        </p:nvSpPr>
        <p:spPr>
          <a:xfrm>
            <a:off x="629984" y="6391841"/>
            <a:ext cx="4830488" cy="3013189"/>
          </a:xfrm>
          <a:custGeom>
            <a:avLst/>
            <a:gdLst/>
            <a:ahLst/>
            <a:cxnLst/>
            <a:rect l="l" t="t" r="r" b="b"/>
            <a:pathLst>
              <a:path w="4830488" h="3013189">
                <a:moveTo>
                  <a:pt x="0" y="0"/>
                </a:moveTo>
                <a:lnTo>
                  <a:pt x="4830488" y="0"/>
                </a:lnTo>
                <a:lnTo>
                  <a:pt x="4830488" y="3013189"/>
                </a:lnTo>
                <a:lnTo>
                  <a:pt x="0" y="3013189"/>
                </a:lnTo>
                <a:lnTo>
                  <a:pt x="0" y="0"/>
                </a:lnTo>
                <a:close/>
              </a:path>
            </a:pathLst>
          </a:custGeom>
          <a:blipFill>
            <a:blip r:embed="rId32"/>
            <a:stretch>
              <a:fillRect/>
            </a:stretch>
          </a:blipFill>
        </p:spPr>
      </p:sp>
      <p:sp>
        <p:nvSpPr>
          <p:cNvPr id="21" name="Freeform 21"/>
          <p:cNvSpPr/>
          <p:nvPr/>
        </p:nvSpPr>
        <p:spPr>
          <a:xfrm>
            <a:off x="1611148" y="9408522"/>
            <a:ext cx="2869157" cy="372519"/>
          </a:xfrm>
          <a:custGeom>
            <a:avLst/>
            <a:gdLst/>
            <a:ahLst/>
            <a:cxnLst/>
            <a:rect l="l" t="t" r="r" b="b"/>
            <a:pathLst>
              <a:path w="2869157" h="372519">
                <a:moveTo>
                  <a:pt x="0" y="0"/>
                </a:moveTo>
                <a:lnTo>
                  <a:pt x="2869156" y="0"/>
                </a:lnTo>
                <a:lnTo>
                  <a:pt x="2869156" y="372519"/>
                </a:lnTo>
                <a:lnTo>
                  <a:pt x="0" y="372519"/>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22" name="Freeform 22"/>
          <p:cNvSpPr/>
          <p:nvPr/>
        </p:nvSpPr>
        <p:spPr>
          <a:xfrm>
            <a:off x="11846693" y="4270204"/>
            <a:ext cx="2962677" cy="5473581"/>
          </a:xfrm>
          <a:custGeom>
            <a:avLst/>
            <a:gdLst/>
            <a:ahLst/>
            <a:cxnLst/>
            <a:rect l="l" t="t" r="r" b="b"/>
            <a:pathLst>
              <a:path w="2962677" h="5473581">
                <a:moveTo>
                  <a:pt x="0" y="0"/>
                </a:moveTo>
                <a:lnTo>
                  <a:pt x="2962676" y="0"/>
                </a:lnTo>
                <a:lnTo>
                  <a:pt x="2962676" y="5473581"/>
                </a:lnTo>
                <a:lnTo>
                  <a:pt x="0" y="5473581"/>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3" name="Freeform 23"/>
          <p:cNvSpPr/>
          <p:nvPr/>
        </p:nvSpPr>
        <p:spPr>
          <a:xfrm>
            <a:off x="11846693" y="4270204"/>
            <a:ext cx="2962677" cy="5473581"/>
          </a:xfrm>
          <a:custGeom>
            <a:avLst/>
            <a:gdLst/>
            <a:ahLst/>
            <a:cxnLst/>
            <a:rect l="l" t="t" r="r" b="b"/>
            <a:pathLst>
              <a:path w="2962677" h="5473581">
                <a:moveTo>
                  <a:pt x="0" y="0"/>
                </a:moveTo>
                <a:lnTo>
                  <a:pt x="2962676" y="0"/>
                </a:lnTo>
                <a:lnTo>
                  <a:pt x="2962676" y="5473581"/>
                </a:lnTo>
                <a:lnTo>
                  <a:pt x="0" y="5473581"/>
                </a:lnTo>
                <a:lnTo>
                  <a:pt x="0" y="0"/>
                </a:lnTo>
                <a:close/>
              </a:path>
            </a:pathLst>
          </a:custGeom>
          <a:blipFill>
            <a:blip r:embed="rId37"/>
            <a:stretch>
              <a:fillRect/>
            </a:stretch>
          </a:blipFill>
        </p:spPr>
      </p:sp>
      <p:sp>
        <p:nvSpPr>
          <p:cNvPr id="24" name="Freeform 24"/>
          <p:cNvSpPr/>
          <p:nvPr/>
        </p:nvSpPr>
        <p:spPr>
          <a:xfrm>
            <a:off x="11972594" y="4311755"/>
            <a:ext cx="2794807" cy="5307064"/>
          </a:xfrm>
          <a:custGeom>
            <a:avLst/>
            <a:gdLst/>
            <a:ahLst/>
            <a:cxnLst/>
            <a:rect l="l" t="t" r="r" b="b"/>
            <a:pathLst>
              <a:path w="2794807" h="5307064">
                <a:moveTo>
                  <a:pt x="0" y="0"/>
                </a:moveTo>
                <a:lnTo>
                  <a:pt x="2794808" y="0"/>
                </a:lnTo>
                <a:lnTo>
                  <a:pt x="2794808" y="5307064"/>
                </a:lnTo>
                <a:lnTo>
                  <a:pt x="0" y="5307064"/>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5" name="Freeform 25"/>
          <p:cNvSpPr/>
          <p:nvPr/>
        </p:nvSpPr>
        <p:spPr>
          <a:xfrm>
            <a:off x="11972594" y="4311755"/>
            <a:ext cx="2794807" cy="5307064"/>
          </a:xfrm>
          <a:custGeom>
            <a:avLst/>
            <a:gdLst/>
            <a:ahLst/>
            <a:cxnLst/>
            <a:rect l="l" t="t" r="r" b="b"/>
            <a:pathLst>
              <a:path w="2794807" h="5307064">
                <a:moveTo>
                  <a:pt x="0" y="0"/>
                </a:moveTo>
                <a:lnTo>
                  <a:pt x="2794808" y="0"/>
                </a:lnTo>
                <a:lnTo>
                  <a:pt x="2794808" y="5307064"/>
                </a:lnTo>
                <a:lnTo>
                  <a:pt x="0" y="5307064"/>
                </a:lnTo>
                <a:lnTo>
                  <a:pt x="0" y="0"/>
                </a:lnTo>
                <a:close/>
              </a:path>
            </a:pathLst>
          </a:custGeom>
          <a:blipFill>
            <a:blip r:embed="rId40"/>
            <a:stretch>
              <a:fillRect/>
            </a:stretch>
          </a:blipFill>
        </p:spPr>
      </p:sp>
      <p:sp>
        <p:nvSpPr>
          <p:cNvPr id="26" name="Freeform 26"/>
          <p:cNvSpPr/>
          <p:nvPr/>
        </p:nvSpPr>
        <p:spPr>
          <a:xfrm>
            <a:off x="11318832" y="1369349"/>
            <a:ext cx="4631857" cy="2691613"/>
          </a:xfrm>
          <a:custGeom>
            <a:avLst/>
            <a:gdLst/>
            <a:ahLst/>
            <a:cxnLst/>
            <a:rect l="l" t="t" r="r" b="b"/>
            <a:pathLst>
              <a:path w="4631857" h="2691613">
                <a:moveTo>
                  <a:pt x="0" y="0"/>
                </a:moveTo>
                <a:lnTo>
                  <a:pt x="4631857" y="0"/>
                </a:lnTo>
                <a:lnTo>
                  <a:pt x="4631857" y="2691613"/>
                </a:lnTo>
                <a:lnTo>
                  <a:pt x="0" y="2691613"/>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27" name="Freeform 27"/>
          <p:cNvSpPr/>
          <p:nvPr/>
        </p:nvSpPr>
        <p:spPr>
          <a:xfrm>
            <a:off x="14809354" y="7037058"/>
            <a:ext cx="3450071" cy="695536"/>
          </a:xfrm>
          <a:custGeom>
            <a:avLst/>
            <a:gdLst/>
            <a:ahLst/>
            <a:cxnLst/>
            <a:rect l="l" t="t" r="r" b="b"/>
            <a:pathLst>
              <a:path w="3450071" h="695536">
                <a:moveTo>
                  <a:pt x="0" y="0"/>
                </a:moveTo>
                <a:lnTo>
                  <a:pt x="3450071" y="0"/>
                </a:lnTo>
                <a:lnTo>
                  <a:pt x="3450071" y="695537"/>
                </a:lnTo>
                <a:lnTo>
                  <a:pt x="0" y="695537"/>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28" name="Freeform 28"/>
          <p:cNvSpPr/>
          <p:nvPr/>
        </p:nvSpPr>
        <p:spPr>
          <a:xfrm>
            <a:off x="16325601" y="2229263"/>
            <a:ext cx="1698115" cy="366575"/>
          </a:xfrm>
          <a:custGeom>
            <a:avLst/>
            <a:gdLst/>
            <a:ahLst/>
            <a:cxnLst/>
            <a:rect l="l" t="t" r="r" b="b"/>
            <a:pathLst>
              <a:path w="1698115" h="366575">
                <a:moveTo>
                  <a:pt x="0" y="0"/>
                </a:moveTo>
                <a:lnTo>
                  <a:pt x="1698115" y="0"/>
                </a:lnTo>
                <a:lnTo>
                  <a:pt x="1698115" y="366574"/>
                </a:lnTo>
                <a:lnTo>
                  <a:pt x="0" y="366574"/>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29" name="Freeform 29"/>
          <p:cNvSpPr/>
          <p:nvPr/>
        </p:nvSpPr>
        <p:spPr>
          <a:xfrm>
            <a:off x="11318832" y="1369349"/>
            <a:ext cx="4631857" cy="2691613"/>
          </a:xfrm>
          <a:custGeom>
            <a:avLst/>
            <a:gdLst/>
            <a:ahLst/>
            <a:cxnLst/>
            <a:rect l="l" t="t" r="r" b="b"/>
            <a:pathLst>
              <a:path w="4631857" h="2691613">
                <a:moveTo>
                  <a:pt x="0" y="0"/>
                </a:moveTo>
                <a:lnTo>
                  <a:pt x="4631857" y="0"/>
                </a:lnTo>
                <a:lnTo>
                  <a:pt x="4631857" y="2691613"/>
                </a:lnTo>
                <a:lnTo>
                  <a:pt x="0" y="2691613"/>
                </a:lnTo>
                <a:lnTo>
                  <a:pt x="0" y="0"/>
                </a:lnTo>
                <a:close/>
              </a:path>
            </a:pathLst>
          </a:custGeom>
          <a:blipFill>
            <a:blip r:embed="rId47"/>
            <a:stretch>
              <a:fillRect/>
            </a:stretch>
          </a:blipFill>
        </p:spPr>
      </p:sp>
      <p:sp>
        <p:nvSpPr>
          <p:cNvPr id="30" name="Freeform 30"/>
          <p:cNvSpPr/>
          <p:nvPr/>
        </p:nvSpPr>
        <p:spPr>
          <a:xfrm>
            <a:off x="11442044" y="1411123"/>
            <a:ext cx="4466767" cy="2526850"/>
          </a:xfrm>
          <a:custGeom>
            <a:avLst/>
            <a:gdLst/>
            <a:ahLst/>
            <a:cxnLst/>
            <a:rect l="l" t="t" r="r" b="b"/>
            <a:pathLst>
              <a:path w="4466767" h="2526850">
                <a:moveTo>
                  <a:pt x="0" y="0"/>
                </a:moveTo>
                <a:lnTo>
                  <a:pt x="4466767" y="0"/>
                </a:lnTo>
                <a:lnTo>
                  <a:pt x="4466767" y="2526850"/>
                </a:lnTo>
                <a:lnTo>
                  <a:pt x="0" y="2526850"/>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31" name="Freeform 31"/>
          <p:cNvSpPr/>
          <p:nvPr/>
        </p:nvSpPr>
        <p:spPr>
          <a:xfrm>
            <a:off x="11442044" y="1411123"/>
            <a:ext cx="4466767" cy="2526850"/>
          </a:xfrm>
          <a:custGeom>
            <a:avLst/>
            <a:gdLst/>
            <a:ahLst/>
            <a:cxnLst/>
            <a:rect l="l" t="t" r="r" b="b"/>
            <a:pathLst>
              <a:path w="4466767" h="2526850">
                <a:moveTo>
                  <a:pt x="0" y="0"/>
                </a:moveTo>
                <a:lnTo>
                  <a:pt x="4466767" y="0"/>
                </a:lnTo>
                <a:lnTo>
                  <a:pt x="4466767" y="2526850"/>
                </a:lnTo>
                <a:lnTo>
                  <a:pt x="0" y="2526850"/>
                </a:lnTo>
                <a:lnTo>
                  <a:pt x="0" y="0"/>
                </a:lnTo>
                <a:close/>
              </a:path>
            </a:pathLst>
          </a:custGeom>
          <a:blipFill>
            <a:blip r:embed="rId50"/>
            <a:stretch>
              <a:fillRect/>
            </a:stretch>
          </a:blipFill>
        </p:spPr>
      </p:sp>
      <p:sp>
        <p:nvSpPr>
          <p:cNvPr id="32" name="TextBox 32"/>
          <p:cNvSpPr txBox="1"/>
          <p:nvPr/>
        </p:nvSpPr>
        <p:spPr>
          <a:xfrm>
            <a:off x="1123040" y="163693"/>
            <a:ext cx="1579361" cy="1177579"/>
          </a:xfrm>
          <a:prstGeom prst="rect">
            <a:avLst/>
          </a:prstGeom>
        </p:spPr>
        <p:txBody>
          <a:bodyPr lIns="0" tIns="0" rIns="0" bIns="0" rtlCol="0" anchor="t">
            <a:spAutoFit/>
          </a:bodyPr>
          <a:lstStyle/>
          <a:p>
            <a:pPr algn="l">
              <a:lnSpc>
                <a:spcPts val="9610"/>
              </a:lnSpc>
            </a:pPr>
            <a:r>
              <a:rPr lang="en-US" sz="6864" spc="-20">
                <a:solidFill>
                  <a:srgbClr val="FFFFFF"/>
                </a:solidFill>
                <a:latin typeface="IBM Plex Sans 1"/>
                <a:ea typeface="IBM Plex Sans 1"/>
                <a:cs typeface="IBM Plex Sans 1"/>
                <a:sym typeface="IBM Plex Sans 1"/>
              </a:rPr>
              <a:t>AI?</a:t>
            </a:r>
          </a:p>
        </p:txBody>
      </p:sp>
      <p:sp>
        <p:nvSpPr>
          <p:cNvPr id="33" name="TextBox 33"/>
          <p:cNvSpPr txBox="1"/>
          <p:nvPr/>
        </p:nvSpPr>
        <p:spPr>
          <a:xfrm>
            <a:off x="1412591" y="5456690"/>
            <a:ext cx="3331480" cy="684268"/>
          </a:xfrm>
          <a:prstGeom prst="rect">
            <a:avLst/>
          </a:prstGeom>
        </p:spPr>
        <p:txBody>
          <a:bodyPr lIns="0" tIns="0" rIns="0" bIns="0" rtlCol="0" anchor="t">
            <a:spAutoFit/>
          </a:bodyPr>
          <a:lstStyle/>
          <a:p>
            <a:pPr algn="ctr">
              <a:lnSpc>
                <a:spcPts val="2948"/>
              </a:lnSpc>
            </a:pPr>
            <a:r>
              <a:rPr lang="en-US" sz="2106" spc="21">
                <a:solidFill>
                  <a:srgbClr val="FFFFFF"/>
                </a:solidFill>
                <a:latin typeface="Open Sans"/>
                <a:ea typeface="Open Sans"/>
                <a:cs typeface="Open Sans"/>
                <a:sym typeface="Open Sans"/>
              </a:rPr>
              <a:t>Chat GPT</a:t>
            </a:r>
          </a:p>
          <a:p>
            <a:pPr algn="ctr">
              <a:lnSpc>
                <a:spcPts val="3057"/>
              </a:lnSpc>
            </a:pPr>
            <a:r>
              <a:rPr lang="en-US" sz="2184" spc="-6">
                <a:solidFill>
                  <a:srgbClr val="FFFFFF"/>
                </a:solidFill>
                <a:latin typeface="IBM Plex Sans 1"/>
                <a:ea typeface="IBM Plex Sans 1"/>
                <a:cs typeface="IBM Plex Sans 1"/>
                <a:sym typeface="IBM Plex Sans 1"/>
              </a:rPr>
              <a:t>Trả lời câu hỏi người dùng</a:t>
            </a:r>
          </a:p>
        </p:txBody>
      </p:sp>
      <p:sp>
        <p:nvSpPr>
          <p:cNvPr id="34" name="TextBox 34"/>
          <p:cNvSpPr txBox="1"/>
          <p:nvPr/>
        </p:nvSpPr>
        <p:spPr>
          <a:xfrm>
            <a:off x="5906285" y="9535379"/>
            <a:ext cx="2287009" cy="353553"/>
          </a:xfrm>
          <a:prstGeom prst="rect">
            <a:avLst/>
          </a:prstGeom>
        </p:spPr>
        <p:txBody>
          <a:bodyPr lIns="0" tIns="0" rIns="0" bIns="0" rtlCol="0" anchor="t">
            <a:spAutoFit/>
          </a:bodyPr>
          <a:lstStyle/>
          <a:p>
            <a:pPr algn="l">
              <a:lnSpc>
                <a:spcPts val="2948"/>
              </a:lnSpc>
            </a:pPr>
            <a:r>
              <a:rPr lang="en-US" sz="2106" spc="21">
                <a:solidFill>
                  <a:srgbClr val="FFFFFF"/>
                </a:solidFill>
                <a:latin typeface="Open Sans"/>
                <a:ea typeface="Open Sans"/>
                <a:cs typeface="Open Sans"/>
                <a:sym typeface="Open Sans"/>
              </a:rPr>
              <a:t>Google Translate </a:t>
            </a:r>
          </a:p>
        </p:txBody>
      </p:sp>
      <p:sp>
        <p:nvSpPr>
          <p:cNvPr id="35" name="TextBox 35"/>
          <p:cNvSpPr txBox="1"/>
          <p:nvPr/>
        </p:nvSpPr>
        <p:spPr>
          <a:xfrm>
            <a:off x="6719119" y="5373570"/>
            <a:ext cx="2735304" cy="684268"/>
          </a:xfrm>
          <a:prstGeom prst="rect">
            <a:avLst/>
          </a:prstGeom>
        </p:spPr>
        <p:txBody>
          <a:bodyPr lIns="0" tIns="0" rIns="0" bIns="0" rtlCol="0" anchor="t">
            <a:spAutoFit/>
          </a:bodyPr>
          <a:lstStyle/>
          <a:p>
            <a:pPr algn="ctr">
              <a:lnSpc>
                <a:spcPts val="2948"/>
              </a:lnSpc>
            </a:pPr>
            <a:r>
              <a:rPr lang="en-US" sz="2106" spc="21">
                <a:solidFill>
                  <a:srgbClr val="FFFFFF"/>
                </a:solidFill>
                <a:latin typeface="Open Sans"/>
                <a:ea typeface="Open Sans"/>
                <a:cs typeface="Open Sans"/>
                <a:sym typeface="Open Sans"/>
              </a:rPr>
              <a:t>Midjourney</a:t>
            </a:r>
          </a:p>
          <a:p>
            <a:pPr algn="ctr">
              <a:lnSpc>
                <a:spcPts val="3057"/>
              </a:lnSpc>
            </a:pPr>
            <a:r>
              <a:rPr lang="en-US" sz="2184" spc="-6">
                <a:solidFill>
                  <a:srgbClr val="FFFFFF"/>
                </a:solidFill>
                <a:latin typeface="IBM Plex Sans 1"/>
                <a:ea typeface="IBM Plex Sans 1"/>
                <a:cs typeface="IBM Plex Sans 1"/>
                <a:sym typeface="IBM Plex Sans 1"/>
              </a:rPr>
              <a:t>Tạo ảnh theo yêu cầu</a:t>
            </a:r>
          </a:p>
        </p:txBody>
      </p:sp>
      <p:sp>
        <p:nvSpPr>
          <p:cNvPr id="36" name="TextBox 36"/>
          <p:cNvSpPr txBox="1"/>
          <p:nvPr/>
        </p:nvSpPr>
        <p:spPr>
          <a:xfrm>
            <a:off x="14994759" y="7064049"/>
            <a:ext cx="3139641" cy="741518"/>
          </a:xfrm>
          <a:prstGeom prst="rect">
            <a:avLst/>
          </a:prstGeom>
        </p:spPr>
        <p:txBody>
          <a:bodyPr lIns="0" tIns="0" rIns="0" bIns="0" rtlCol="0" anchor="t">
            <a:spAutoFit/>
          </a:bodyPr>
          <a:lstStyle/>
          <a:p>
            <a:pPr algn="ctr">
              <a:lnSpc>
                <a:spcPts val="2948"/>
              </a:lnSpc>
            </a:pPr>
            <a:r>
              <a:rPr lang="en-US" sz="2106" spc="21">
                <a:solidFill>
                  <a:srgbClr val="FFFFFF"/>
                </a:solidFill>
                <a:latin typeface="Open Sans"/>
                <a:ea typeface="Open Sans"/>
                <a:cs typeface="Open Sans"/>
                <a:sym typeface="Open Sans"/>
              </a:rPr>
              <a:t>MetNet-3</a:t>
            </a:r>
          </a:p>
          <a:p>
            <a:pPr algn="ctr">
              <a:lnSpc>
                <a:spcPts val="3057"/>
              </a:lnSpc>
            </a:pPr>
            <a:r>
              <a:rPr lang="en-US" sz="2184" spc="-6">
                <a:solidFill>
                  <a:srgbClr val="FFFFFF"/>
                </a:solidFill>
                <a:latin typeface="IBM Plex Sans 1"/>
                <a:ea typeface="IBM Plex Sans 1"/>
                <a:cs typeface="IBM Plex Sans 1"/>
                <a:sym typeface="IBM Plex Sans 1"/>
              </a:rPr>
              <a:t>Dự báo thời tiết toàn cầu</a:t>
            </a:r>
          </a:p>
        </p:txBody>
      </p:sp>
      <p:sp>
        <p:nvSpPr>
          <p:cNvPr id="37" name="TextBox 37"/>
          <p:cNvSpPr txBox="1"/>
          <p:nvPr/>
        </p:nvSpPr>
        <p:spPr>
          <a:xfrm>
            <a:off x="16345411" y="2256239"/>
            <a:ext cx="1650723" cy="353553"/>
          </a:xfrm>
          <a:prstGeom prst="rect">
            <a:avLst/>
          </a:prstGeom>
        </p:spPr>
        <p:txBody>
          <a:bodyPr lIns="0" tIns="0" rIns="0" bIns="0" rtlCol="0" anchor="t">
            <a:spAutoFit/>
          </a:bodyPr>
          <a:lstStyle/>
          <a:p>
            <a:pPr algn="l">
              <a:lnSpc>
                <a:spcPts val="2948"/>
              </a:lnSpc>
            </a:pPr>
            <a:r>
              <a:rPr lang="en-US" sz="2106" spc="21">
                <a:solidFill>
                  <a:srgbClr val="FFFFFF"/>
                </a:solidFill>
                <a:latin typeface="Open Sans"/>
                <a:ea typeface="Open Sans"/>
                <a:cs typeface="Open Sans"/>
                <a:sym typeface="Open Sans"/>
              </a:rPr>
              <a:t>OpenAI Sora</a:t>
            </a:r>
          </a:p>
        </p:txBody>
      </p:sp>
      <p:sp>
        <p:nvSpPr>
          <p:cNvPr id="38" name="TextBox 38"/>
          <p:cNvSpPr txBox="1"/>
          <p:nvPr/>
        </p:nvSpPr>
        <p:spPr>
          <a:xfrm>
            <a:off x="1630957" y="9422941"/>
            <a:ext cx="2891775" cy="369004"/>
          </a:xfrm>
          <a:prstGeom prst="rect">
            <a:avLst/>
          </a:prstGeom>
        </p:spPr>
        <p:txBody>
          <a:bodyPr lIns="0" tIns="0" rIns="0" bIns="0" rtlCol="0" anchor="t">
            <a:spAutoFit/>
          </a:bodyPr>
          <a:lstStyle/>
          <a:p>
            <a:pPr algn="l">
              <a:lnSpc>
                <a:spcPts val="3057"/>
              </a:lnSpc>
            </a:pPr>
            <a:r>
              <a:rPr lang="en-US" sz="2184" spc="-6">
                <a:solidFill>
                  <a:srgbClr val="FFFFFF"/>
                </a:solidFill>
                <a:latin typeface="IBM Plex Sans 1"/>
                <a:ea typeface="IBM Plex Sans 1"/>
                <a:cs typeface="IBM Plex Sans 1"/>
                <a:sym typeface="IBM Plex Sans 1"/>
              </a:rPr>
              <a:t>Ðề xuất phim yêu thích</a:t>
            </a:r>
          </a:p>
        </p:txBody>
      </p:sp>
      <p:sp>
        <p:nvSpPr>
          <p:cNvPr id="39" name="TextBox 39"/>
          <p:cNvSpPr txBox="1"/>
          <p:nvPr/>
        </p:nvSpPr>
        <p:spPr>
          <a:xfrm>
            <a:off x="8150881" y="9513295"/>
            <a:ext cx="2421501" cy="365249"/>
          </a:xfrm>
          <a:prstGeom prst="rect">
            <a:avLst/>
          </a:prstGeom>
        </p:spPr>
        <p:txBody>
          <a:bodyPr lIns="0" tIns="0" rIns="0" bIns="0" rtlCol="0" anchor="t">
            <a:spAutoFit/>
          </a:bodyPr>
          <a:lstStyle/>
          <a:p>
            <a:pPr algn="l">
              <a:lnSpc>
                <a:spcPts val="3057"/>
              </a:lnSpc>
            </a:pPr>
            <a:r>
              <a:rPr lang="en-US" sz="2184" spc="-6">
                <a:solidFill>
                  <a:srgbClr val="FFFFFF"/>
                </a:solidFill>
                <a:latin typeface="IBM Plex Sans 1"/>
                <a:ea typeface="IBM Plex Sans 1"/>
                <a:cs typeface="IBM Plex Sans 1"/>
                <a:sym typeface="IBM Plex Sans 1"/>
              </a:rPr>
              <a:t>- Dịch đa ngôn ngữ</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flipH="1">
            <a:off x="13823187" y="5635406"/>
            <a:ext cx="4973254" cy="5100773"/>
          </a:xfrm>
          <a:custGeom>
            <a:avLst/>
            <a:gdLst/>
            <a:ahLst/>
            <a:cxnLst/>
            <a:rect l="l" t="t" r="r" b="b"/>
            <a:pathLst>
              <a:path w="4973254" h="5100773">
                <a:moveTo>
                  <a:pt x="4973254" y="0"/>
                </a:moveTo>
                <a:lnTo>
                  <a:pt x="0" y="0"/>
                </a:lnTo>
                <a:lnTo>
                  <a:pt x="0" y="5100773"/>
                </a:lnTo>
                <a:lnTo>
                  <a:pt x="4973254" y="5100773"/>
                </a:lnTo>
                <a:lnTo>
                  <a:pt x="4973254" y="0"/>
                </a:lnTo>
                <a:close/>
              </a:path>
            </a:pathLst>
          </a:custGeom>
          <a:blipFill>
            <a:blip r:embed="rId4"/>
            <a:stretch>
              <a:fillRect/>
            </a:stretch>
          </a:blipFill>
        </p:spPr>
      </p:sp>
      <p:sp>
        <p:nvSpPr>
          <p:cNvPr id="7" name="TextBox 7"/>
          <p:cNvSpPr txBox="1"/>
          <p:nvPr/>
        </p:nvSpPr>
        <p:spPr>
          <a:xfrm>
            <a:off x="2254557" y="1141533"/>
            <a:ext cx="6428390" cy="726117"/>
          </a:xfrm>
          <a:prstGeom prst="rect">
            <a:avLst/>
          </a:prstGeom>
        </p:spPr>
        <p:txBody>
          <a:bodyPr lIns="0" tIns="0" rIns="0" bIns="0" rtlCol="0" anchor="t">
            <a:spAutoFit/>
          </a:bodyPr>
          <a:lstStyle/>
          <a:p>
            <a:pPr marL="0" lvl="0" indent="0" algn="l">
              <a:lnSpc>
                <a:spcPts val="5969"/>
              </a:lnSpc>
              <a:spcBef>
                <a:spcPct val="0"/>
              </a:spcBef>
            </a:pPr>
            <a:r>
              <a:rPr lang="en-US" sz="4263">
                <a:solidFill>
                  <a:srgbClr val="FFFFFF"/>
                </a:solidFill>
                <a:latin typeface="HK Modular"/>
                <a:ea typeface="HK Modular"/>
                <a:cs typeface="HK Modular"/>
                <a:sym typeface="HK Modular"/>
              </a:rPr>
              <a:t>ai lÀ GÌ?</a:t>
            </a:r>
          </a:p>
        </p:txBody>
      </p:sp>
      <p:grpSp>
        <p:nvGrpSpPr>
          <p:cNvPr id="8" name="Group 8"/>
          <p:cNvGrpSpPr/>
          <p:nvPr/>
        </p:nvGrpSpPr>
        <p:grpSpPr>
          <a:xfrm>
            <a:off x="1021921" y="1028700"/>
            <a:ext cx="1037426" cy="1037426"/>
            <a:chOff x="0" y="0"/>
            <a:chExt cx="1383234" cy="1383234"/>
          </a:xfrm>
        </p:grpSpPr>
        <p:sp>
          <p:nvSpPr>
            <p:cNvPr id="9" name="Freeform 9"/>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5"/>
              <a:stretch>
                <a:fillRect/>
              </a:stretch>
            </a:blipFill>
          </p:spPr>
        </p:sp>
        <p:sp>
          <p:nvSpPr>
            <p:cNvPr id="10" name="TextBox 10"/>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b="1" u="none" strike="noStrike">
                  <a:solidFill>
                    <a:srgbClr val="FFFFFF"/>
                  </a:solidFill>
                  <a:latin typeface="HK Modular"/>
                  <a:ea typeface="HK Modular"/>
                  <a:cs typeface="HK Modular"/>
                  <a:sym typeface="HK Modular"/>
                </a:rPr>
                <a:t>1</a:t>
              </a:r>
            </a:p>
          </p:txBody>
        </p:sp>
      </p:grpSp>
      <p:sp>
        <p:nvSpPr>
          <p:cNvPr id="11" name="Freeform 11"/>
          <p:cNvSpPr/>
          <p:nvPr/>
        </p:nvSpPr>
        <p:spPr>
          <a:xfrm>
            <a:off x="2254557" y="3873756"/>
            <a:ext cx="16325159" cy="3848704"/>
          </a:xfrm>
          <a:custGeom>
            <a:avLst/>
            <a:gdLst/>
            <a:ahLst/>
            <a:cxnLst/>
            <a:rect l="l" t="t" r="r" b="b"/>
            <a:pathLst>
              <a:path w="16325159" h="3848704">
                <a:moveTo>
                  <a:pt x="0" y="0"/>
                </a:moveTo>
                <a:lnTo>
                  <a:pt x="16325160" y="0"/>
                </a:lnTo>
                <a:lnTo>
                  <a:pt x="16325160" y="3848704"/>
                </a:lnTo>
                <a:lnTo>
                  <a:pt x="0" y="3848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2998342" y="3970853"/>
            <a:ext cx="6193018" cy="1169291"/>
          </a:xfrm>
          <a:prstGeom prst="rect">
            <a:avLst/>
          </a:prstGeom>
        </p:spPr>
        <p:txBody>
          <a:bodyPr lIns="0" tIns="0" rIns="0" bIns="0" rtlCol="0" anchor="t">
            <a:spAutoFit/>
          </a:bodyPr>
          <a:lstStyle/>
          <a:p>
            <a:pPr algn="l">
              <a:lnSpc>
                <a:spcPts val="9534"/>
              </a:lnSpc>
            </a:pPr>
            <a:r>
              <a:rPr lang="en-US" sz="6810" spc="-20">
                <a:solidFill>
                  <a:srgbClr val="F2B42D"/>
                </a:solidFill>
                <a:latin typeface="IBM Plex Sans 1"/>
                <a:ea typeface="IBM Plex Sans 1"/>
                <a:cs typeface="IBM Plex Sans 1"/>
                <a:sym typeface="IBM Plex Sans 1"/>
              </a:rPr>
              <a:t>Trí tuệ</a:t>
            </a:r>
            <a:r>
              <a:rPr lang="en-US" sz="6810" spc="-20">
                <a:solidFill>
                  <a:srgbClr val="FFFFFF"/>
                </a:solidFill>
                <a:latin typeface="IBM Plex Sans 1"/>
                <a:ea typeface="IBM Plex Sans 1"/>
                <a:cs typeface="IBM Plex Sans 1"/>
                <a:sym typeface="IBM Plex Sans 1"/>
              </a:rPr>
              <a:t> </a:t>
            </a:r>
            <a:r>
              <a:rPr lang="en-US" sz="6810" spc="-20">
                <a:solidFill>
                  <a:srgbClr val="01FFFF"/>
                </a:solidFill>
                <a:latin typeface="IBM Plex Sans 1"/>
                <a:ea typeface="IBM Plex Sans 1"/>
                <a:cs typeface="IBM Plex Sans 1"/>
                <a:sym typeface="IBM Plex Sans 1"/>
              </a:rPr>
              <a:t>nhân tạo</a:t>
            </a:r>
          </a:p>
        </p:txBody>
      </p:sp>
      <p:sp>
        <p:nvSpPr>
          <p:cNvPr id="13" name="TextBox 13"/>
          <p:cNvSpPr txBox="1"/>
          <p:nvPr/>
        </p:nvSpPr>
        <p:spPr>
          <a:xfrm>
            <a:off x="2372501" y="6276487"/>
            <a:ext cx="3595847" cy="734815"/>
          </a:xfrm>
          <a:prstGeom prst="rect">
            <a:avLst/>
          </a:prstGeom>
        </p:spPr>
        <p:txBody>
          <a:bodyPr lIns="0" tIns="0" rIns="0" bIns="0" rtlCol="0" anchor="t">
            <a:spAutoFit/>
          </a:bodyPr>
          <a:lstStyle/>
          <a:p>
            <a:pPr algn="l">
              <a:lnSpc>
                <a:spcPts val="6067"/>
              </a:lnSpc>
            </a:pPr>
            <a:r>
              <a:rPr lang="en-US" sz="4333" spc="-13">
                <a:solidFill>
                  <a:srgbClr val="FFFFFF"/>
                </a:solidFill>
                <a:latin typeface="IBM Plex Sans 1"/>
                <a:ea typeface="IBM Plex Sans 1"/>
                <a:cs typeface="IBM Plex Sans 1"/>
                <a:sym typeface="IBM Plex Sans 1"/>
              </a:rPr>
              <a:t>Trí thông minh</a:t>
            </a:r>
          </a:p>
        </p:txBody>
      </p:sp>
      <p:sp>
        <p:nvSpPr>
          <p:cNvPr id="14" name="TextBox 14"/>
          <p:cNvSpPr txBox="1"/>
          <p:nvPr/>
        </p:nvSpPr>
        <p:spPr>
          <a:xfrm>
            <a:off x="6644698" y="6296448"/>
            <a:ext cx="6873898" cy="1507983"/>
          </a:xfrm>
          <a:prstGeom prst="rect">
            <a:avLst/>
          </a:prstGeom>
        </p:spPr>
        <p:txBody>
          <a:bodyPr lIns="0" tIns="0" rIns="0" bIns="0" rtlCol="0" anchor="t">
            <a:spAutoFit/>
          </a:bodyPr>
          <a:lstStyle/>
          <a:p>
            <a:pPr algn="l">
              <a:lnSpc>
                <a:spcPts val="6149"/>
              </a:lnSpc>
            </a:pPr>
            <a:r>
              <a:rPr lang="en-US" sz="4333" spc="-13">
                <a:solidFill>
                  <a:srgbClr val="FFFFFF"/>
                </a:solidFill>
                <a:latin typeface="IBM Plex Sans 1"/>
                <a:ea typeface="IBM Plex Sans 1"/>
                <a:cs typeface="IBM Plex Sans 1"/>
                <a:sym typeface="IBM Plex Sans 1"/>
              </a:rPr>
              <a:t>Không phải tự nhiên sinh ra Mà do con người tạo ra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759294" y="3867191"/>
            <a:ext cx="9875952" cy="2702620"/>
          </a:xfrm>
          <a:prstGeom prst="rect">
            <a:avLst/>
          </a:prstGeom>
        </p:spPr>
        <p:txBody>
          <a:bodyPr lIns="0" tIns="0" rIns="0" bIns="0" rtlCol="0" anchor="t">
            <a:spAutoFit/>
          </a:bodyPr>
          <a:lstStyle/>
          <a:p>
            <a:pPr algn="just">
              <a:lnSpc>
                <a:spcPts val="4336"/>
              </a:lnSpc>
              <a:spcBef>
                <a:spcPct val="0"/>
              </a:spcBef>
            </a:pPr>
            <a:r>
              <a:rPr lang="en-US" sz="3097">
                <a:solidFill>
                  <a:srgbClr val="FFFFFF"/>
                </a:solidFill>
                <a:latin typeface="Tomorrow"/>
                <a:ea typeface="Tomorrow"/>
                <a:cs typeface="Tomorrow"/>
                <a:sym typeface="Tomorrow"/>
              </a:rPr>
              <a:t>Trí tuệ Nhân tạo (AI - Artificial Intelligence) là một lĩnh vực khoa học máy tính tập trung vào việc xây dựng và phát triển các hệ thống máy tính có khả năng thực hiện các nhiệm vụ thông minh như nhận dạng, học tập, ra quyết định và giải quyết vấn đề.</a:t>
            </a:r>
          </a:p>
        </p:txBody>
      </p:sp>
      <p:sp>
        <p:nvSpPr>
          <p:cNvPr id="8" name="Freeform 8"/>
          <p:cNvSpPr/>
          <p:nvPr/>
        </p:nvSpPr>
        <p:spPr>
          <a:xfrm flipH="1">
            <a:off x="13823187" y="5635406"/>
            <a:ext cx="4973254" cy="5100773"/>
          </a:xfrm>
          <a:custGeom>
            <a:avLst/>
            <a:gdLst/>
            <a:ahLst/>
            <a:cxnLst/>
            <a:rect l="l" t="t" r="r" b="b"/>
            <a:pathLst>
              <a:path w="4973254" h="5100773">
                <a:moveTo>
                  <a:pt x="4973254" y="0"/>
                </a:moveTo>
                <a:lnTo>
                  <a:pt x="0" y="0"/>
                </a:lnTo>
                <a:lnTo>
                  <a:pt x="0" y="5100773"/>
                </a:lnTo>
                <a:lnTo>
                  <a:pt x="4973254" y="5100773"/>
                </a:lnTo>
                <a:lnTo>
                  <a:pt x="4973254" y="0"/>
                </a:lnTo>
                <a:close/>
              </a:path>
            </a:pathLst>
          </a:custGeom>
          <a:blipFill>
            <a:blip r:embed="rId6"/>
            <a:stretch>
              <a:fillRect/>
            </a:stretch>
          </a:blipFill>
        </p:spPr>
      </p:sp>
      <p:sp>
        <p:nvSpPr>
          <p:cNvPr id="9" name="TextBox 9"/>
          <p:cNvSpPr txBox="1"/>
          <p:nvPr/>
        </p:nvSpPr>
        <p:spPr>
          <a:xfrm>
            <a:off x="2254557" y="1141533"/>
            <a:ext cx="6428390" cy="726117"/>
          </a:xfrm>
          <a:prstGeom prst="rect">
            <a:avLst/>
          </a:prstGeom>
        </p:spPr>
        <p:txBody>
          <a:bodyPr lIns="0" tIns="0" rIns="0" bIns="0" rtlCol="0" anchor="t">
            <a:spAutoFit/>
          </a:bodyPr>
          <a:lstStyle/>
          <a:p>
            <a:pPr marL="0" lvl="0" indent="0" algn="l">
              <a:lnSpc>
                <a:spcPts val="5969"/>
              </a:lnSpc>
              <a:spcBef>
                <a:spcPct val="0"/>
              </a:spcBef>
            </a:pPr>
            <a:r>
              <a:rPr lang="en-US" sz="4263">
                <a:solidFill>
                  <a:srgbClr val="FFFFFF"/>
                </a:solidFill>
                <a:latin typeface="HK Modular"/>
                <a:ea typeface="HK Modular"/>
                <a:cs typeface="HK Modular"/>
                <a:sym typeface="HK Modular"/>
              </a:rPr>
              <a:t>ai lÀ GÌ?</a:t>
            </a:r>
          </a:p>
        </p:txBody>
      </p:sp>
      <p:grpSp>
        <p:nvGrpSpPr>
          <p:cNvPr id="10" name="Group 10"/>
          <p:cNvGrpSpPr/>
          <p:nvPr/>
        </p:nvGrpSpPr>
        <p:grpSpPr>
          <a:xfrm>
            <a:off x="1021921" y="1028700"/>
            <a:ext cx="1037426" cy="1037426"/>
            <a:chOff x="0" y="0"/>
            <a:chExt cx="1383234" cy="1383234"/>
          </a:xfrm>
        </p:grpSpPr>
        <p:sp>
          <p:nvSpPr>
            <p:cNvPr id="11" name="Freeform 11"/>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7"/>
              <a:stretch>
                <a:fillRect/>
              </a:stretch>
            </a:blipFill>
          </p:spPr>
        </p:sp>
        <p:sp>
          <p:nvSpPr>
            <p:cNvPr id="12" name="TextBox 12"/>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b="1" u="none" strike="noStrike">
                  <a:solidFill>
                    <a:srgbClr val="FFFFFF"/>
                  </a:solidFill>
                  <a:latin typeface="HK Modular"/>
                  <a:ea typeface="HK Modular"/>
                  <a:cs typeface="HK Modular"/>
                  <a:sym typeface="HK Modular"/>
                </a:rPr>
                <a:t>1</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2857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p:spPr>
        </p:sp>
      </p:grpSp>
      <p:sp>
        <p:nvSpPr>
          <p:cNvPr id="6" name="Freeform 6"/>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l="-81250" r="-36931"/>
            </a:stretch>
          </a:blipFill>
        </p:spPr>
      </p:sp>
      <p:sp>
        <p:nvSpPr>
          <p:cNvPr id="7" name="TextBox 7"/>
          <p:cNvSpPr txBox="1"/>
          <p:nvPr/>
        </p:nvSpPr>
        <p:spPr>
          <a:xfrm>
            <a:off x="7781032" y="907107"/>
            <a:ext cx="7627888" cy="811212"/>
          </a:xfrm>
          <a:prstGeom prst="rect">
            <a:avLst/>
          </a:prstGeom>
        </p:spPr>
        <p:txBody>
          <a:bodyPr lIns="0" tIns="0" rIns="0" bIns="0" rtlCol="0" anchor="t">
            <a:spAutoFit/>
          </a:bodyPr>
          <a:lstStyle/>
          <a:p>
            <a:pPr algn="l">
              <a:lnSpc>
                <a:spcPts val="6437"/>
              </a:lnSpc>
            </a:pPr>
            <a:r>
              <a:rPr lang="en-US" sz="5187">
                <a:solidFill>
                  <a:srgbClr val="FFFFFF"/>
                </a:solidFill>
                <a:latin typeface="Tomorrow"/>
                <a:ea typeface="Tomorrow"/>
                <a:cs typeface="Tomorrow"/>
                <a:sym typeface="Tomorrow"/>
              </a:rPr>
              <a:t>Lịch sử phát triển của AI</a:t>
            </a:r>
          </a:p>
        </p:txBody>
      </p:sp>
      <p:grpSp>
        <p:nvGrpSpPr>
          <p:cNvPr id="8" name="Group 8"/>
          <p:cNvGrpSpPr/>
          <p:nvPr/>
        </p:nvGrpSpPr>
        <p:grpSpPr>
          <a:xfrm>
            <a:off x="8162330" y="2145952"/>
            <a:ext cx="28575" cy="7195691"/>
            <a:chOff x="0" y="0"/>
            <a:chExt cx="38100" cy="9594255"/>
          </a:xfrm>
        </p:grpSpPr>
        <p:sp>
          <p:nvSpPr>
            <p:cNvPr id="9" name="Freeform 9"/>
            <p:cNvSpPr/>
            <p:nvPr/>
          </p:nvSpPr>
          <p:spPr>
            <a:xfrm>
              <a:off x="0" y="0"/>
              <a:ext cx="38100" cy="9594215"/>
            </a:xfrm>
            <a:custGeom>
              <a:avLst/>
              <a:gdLst/>
              <a:ahLst/>
              <a:cxnLst/>
              <a:rect l="l" t="t" r="r" b="b"/>
              <a:pathLst>
                <a:path w="38100" h="9594215">
                  <a:moveTo>
                    <a:pt x="0" y="19050"/>
                  </a:moveTo>
                  <a:cubicBezTo>
                    <a:pt x="0" y="8509"/>
                    <a:pt x="8509" y="0"/>
                    <a:pt x="19050" y="0"/>
                  </a:cubicBezTo>
                  <a:cubicBezTo>
                    <a:pt x="29591" y="0"/>
                    <a:pt x="38100" y="8509"/>
                    <a:pt x="38100" y="19050"/>
                  </a:cubicBezTo>
                  <a:lnTo>
                    <a:pt x="38100" y="9575165"/>
                  </a:lnTo>
                  <a:cubicBezTo>
                    <a:pt x="38100" y="9585706"/>
                    <a:pt x="29591" y="9594215"/>
                    <a:pt x="19050" y="9594215"/>
                  </a:cubicBezTo>
                  <a:cubicBezTo>
                    <a:pt x="8509" y="9594215"/>
                    <a:pt x="0" y="9585706"/>
                    <a:pt x="0" y="9575165"/>
                  </a:cubicBezTo>
                  <a:close/>
                </a:path>
              </a:pathLst>
            </a:custGeom>
            <a:solidFill>
              <a:srgbClr val="414A70"/>
            </a:solidFill>
          </p:spPr>
        </p:sp>
      </p:grpSp>
      <p:grpSp>
        <p:nvGrpSpPr>
          <p:cNvPr id="10" name="Group 10"/>
          <p:cNvGrpSpPr/>
          <p:nvPr/>
        </p:nvGrpSpPr>
        <p:grpSpPr>
          <a:xfrm>
            <a:off x="8444731" y="2677269"/>
            <a:ext cx="923033" cy="28575"/>
            <a:chOff x="0" y="0"/>
            <a:chExt cx="1230710" cy="38100"/>
          </a:xfrm>
        </p:grpSpPr>
        <p:sp>
          <p:nvSpPr>
            <p:cNvPr id="11" name="Freeform 11"/>
            <p:cNvSpPr/>
            <p:nvPr/>
          </p:nvSpPr>
          <p:spPr>
            <a:xfrm>
              <a:off x="0" y="0"/>
              <a:ext cx="1230757" cy="38100"/>
            </a:xfrm>
            <a:custGeom>
              <a:avLst/>
              <a:gdLst/>
              <a:ahLst/>
              <a:cxnLst/>
              <a:rect l="l" t="t" r="r" b="b"/>
              <a:pathLst>
                <a:path w="1230757" h="38100">
                  <a:moveTo>
                    <a:pt x="0" y="19050"/>
                  </a:moveTo>
                  <a:cubicBezTo>
                    <a:pt x="0" y="8509"/>
                    <a:pt x="8509" y="0"/>
                    <a:pt x="19050" y="0"/>
                  </a:cubicBezTo>
                  <a:lnTo>
                    <a:pt x="1211707" y="0"/>
                  </a:lnTo>
                  <a:cubicBezTo>
                    <a:pt x="1222248" y="0"/>
                    <a:pt x="1230757" y="8509"/>
                    <a:pt x="1230757" y="19050"/>
                  </a:cubicBezTo>
                  <a:cubicBezTo>
                    <a:pt x="1230757" y="29591"/>
                    <a:pt x="1222121" y="38100"/>
                    <a:pt x="1211707" y="38100"/>
                  </a:cubicBezTo>
                  <a:lnTo>
                    <a:pt x="19050" y="38100"/>
                  </a:lnTo>
                  <a:cubicBezTo>
                    <a:pt x="8509" y="38100"/>
                    <a:pt x="0" y="29591"/>
                    <a:pt x="0" y="19050"/>
                  </a:cubicBezTo>
                  <a:close/>
                </a:path>
              </a:pathLst>
            </a:custGeom>
            <a:solidFill>
              <a:srgbClr val="414A70"/>
            </a:solidFill>
          </p:spPr>
        </p:sp>
      </p:grpSp>
      <p:grpSp>
        <p:nvGrpSpPr>
          <p:cNvPr id="12" name="Group 12"/>
          <p:cNvGrpSpPr/>
          <p:nvPr/>
        </p:nvGrpSpPr>
        <p:grpSpPr>
          <a:xfrm>
            <a:off x="7875166" y="2380655"/>
            <a:ext cx="602902" cy="602902"/>
            <a:chOff x="0" y="0"/>
            <a:chExt cx="803870" cy="803870"/>
          </a:xfrm>
        </p:grpSpPr>
        <p:sp>
          <p:nvSpPr>
            <p:cNvPr id="13" name="Freeform 13"/>
            <p:cNvSpPr/>
            <p:nvPr/>
          </p:nvSpPr>
          <p:spPr>
            <a:xfrm>
              <a:off x="6350" y="6350"/>
              <a:ext cx="791210" cy="791210"/>
            </a:xfrm>
            <a:custGeom>
              <a:avLst/>
              <a:gdLst/>
              <a:ahLst/>
              <a:cxnLst/>
              <a:rect l="l" t="t" r="r" b="b"/>
              <a:pathLst>
                <a:path w="791210" h="791210">
                  <a:moveTo>
                    <a:pt x="0" y="147701"/>
                  </a:moveTo>
                  <a:cubicBezTo>
                    <a:pt x="0" y="66167"/>
                    <a:pt x="66167" y="0"/>
                    <a:pt x="147701" y="0"/>
                  </a:cubicBezTo>
                  <a:lnTo>
                    <a:pt x="643509" y="0"/>
                  </a:lnTo>
                  <a:cubicBezTo>
                    <a:pt x="725043" y="0"/>
                    <a:pt x="791210" y="66167"/>
                    <a:pt x="791210" y="147701"/>
                  </a:cubicBezTo>
                  <a:lnTo>
                    <a:pt x="791210" y="643509"/>
                  </a:lnTo>
                  <a:cubicBezTo>
                    <a:pt x="791210" y="725043"/>
                    <a:pt x="725043" y="791210"/>
                    <a:pt x="643509" y="791210"/>
                  </a:cubicBezTo>
                  <a:lnTo>
                    <a:pt x="147701" y="791210"/>
                  </a:lnTo>
                  <a:cubicBezTo>
                    <a:pt x="66167" y="791210"/>
                    <a:pt x="0" y="725043"/>
                    <a:pt x="0" y="643509"/>
                  </a:cubicBezTo>
                  <a:close/>
                </a:path>
              </a:pathLst>
            </a:custGeom>
            <a:solidFill>
              <a:srgbClr val="283157"/>
            </a:solidFill>
          </p:spPr>
        </p:sp>
        <p:sp>
          <p:nvSpPr>
            <p:cNvPr id="14" name="Freeform 14"/>
            <p:cNvSpPr/>
            <p:nvPr/>
          </p:nvSpPr>
          <p:spPr>
            <a:xfrm>
              <a:off x="0" y="0"/>
              <a:ext cx="803910" cy="803910"/>
            </a:xfrm>
            <a:custGeom>
              <a:avLst/>
              <a:gdLst/>
              <a:ahLst/>
              <a:cxnLst/>
              <a:rect l="l" t="t" r="r" b="b"/>
              <a:pathLst>
                <a:path w="803910" h="803910">
                  <a:moveTo>
                    <a:pt x="0" y="154051"/>
                  </a:moveTo>
                  <a:cubicBezTo>
                    <a:pt x="0" y="68961"/>
                    <a:pt x="68961" y="0"/>
                    <a:pt x="154051" y="0"/>
                  </a:cubicBezTo>
                  <a:lnTo>
                    <a:pt x="649859" y="0"/>
                  </a:lnTo>
                  <a:lnTo>
                    <a:pt x="649859" y="6350"/>
                  </a:lnTo>
                  <a:lnTo>
                    <a:pt x="649859" y="0"/>
                  </a:lnTo>
                  <a:cubicBezTo>
                    <a:pt x="734949" y="0"/>
                    <a:pt x="803910" y="68961"/>
                    <a:pt x="803910" y="154051"/>
                  </a:cubicBezTo>
                  <a:lnTo>
                    <a:pt x="797560" y="154051"/>
                  </a:lnTo>
                  <a:lnTo>
                    <a:pt x="803910" y="154051"/>
                  </a:lnTo>
                  <a:lnTo>
                    <a:pt x="803910" y="649859"/>
                  </a:lnTo>
                  <a:lnTo>
                    <a:pt x="797560" y="649859"/>
                  </a:lnTo>
                  <a:lnTo>
                    <a:pt x="803910" y="649859"/>
                  </a:lnTo>
                  <a:cubicBezTo>
                    <a:pt x="803910" y="734949"/>
                    <a:pt x="734949" y="803910"/>
                    <a:pt x="649859" y="803910"/>
                  </a:cubicBezTo>
                  <a:lnTo>
                    <a:pt x="649859" y="797560"/>
                  </a:lnTo>
                  <a:lnTo>
                    <a:pt x="649859" y="803910"/>
                  </a:lnTo>
                  <a:lnTo>
                    <a:pt x="154051" y="803910"/>
                  </a:lnTo>
                  <a:lnTo>
                    <a:pt x="154051" y="797560"/>
                  </a:lnTo>
                  <a:lnTo>
                    <a:pt x="154051" y="803910"/>
                  </a:lnTo>
                  <a:cubicBezTo>
                    <a:pt x="68961" y="803910"/>
                    <a:pt x="0" y="734949"/>
                    <a:pt x="0" y="649859"/>
                  </a:cubicBezTo>
                  <a:lnTo>
                    <a:pt x="0" y="154051"/>
                  </a:lnTo>
                  <a:lnTo>
                    <a:pt x="6350" y="154051"/>
                  </a:lnTo>
                  <a:lnTo>
                    <a:pt x="0" y="154051"/>
                  </a:lnTo>
                  <a:moveTo>
                    <a:pt x="12700" y="154051"/>
                  </a:moveTo>
                  <a:lnTo>
                    <a:pt x="12700" y="649859"/>
                  </a:lnTo>
                  <a:lnTo>
                    <a:pt x="6350" y="649859"/>
                  </a:lnTo>
                  <a:lnTo>
                    <a:pt x="12700" y="649859"/>
                  </a:lnTo>
                  <a:cubicBezTo>
                    <a:pt x="12700" y="727837"/>
                    <a:pt x="75946" y="791210"/>
                    <a:pt x="154051" y="791210"/>
                  </a:cubicBezTo>
                  <a:lnTo>
                    <a:pt x="649859" y="791210"/>
                  </a:lnTo>
                  <a:cubicBezTo>
                    <a:pt x="727964" y="791210"/>
                    <a:pt x="791210" y="727964"/>
                    <a:pt x="791210" y="649859"/>
                  </a:cubicBezTo>
                  <a:lnTo>
                    <a:pt x="791210" y="154051"/>
                  </a:lnTo>
                  <a:cubicBezTo>
                    <a:pt x="791210" y="75946"/>
                    <a:pt x="727837" y="12700"/>
                    <a:pt x="649859" y="12700"/>
                  </a:cubicBezTo>
                  <a:lnTo>
                    <a:pt x="154051" y="12700"/>
                  </a:lnTo>
                  <a:lnTo>
                    <a:pt x="154051" y="6350"/>
                  </a:lnTo>
                  <a:lnTo>
                    <a:pt x="154051" y="12700"/>
                  </a:lnTo>
                  <a:cubicBezTo>
                    <a:pt x="75946" y="12700"/>
                    <a:pt x="12700" y="75946"/>
                    <a:pt x="12700" y="154051"/>
                  </a:cubicBezTo>
                  <a:close/>
                </a:path>
              </a:pathLst>
            </a:custGeom>
            <a:solidFill>
              <a:srgbClr val="414A70"/>
            </a:solidFill>
          </p:spPr>
        </p:sp>
      </p:grpSp>
      <p:sp>
        <p:nvSpPr>
          <p:cNvPr id="15" name="TextBox 15"/>
          <p:cNvSpPr txBox="1"/>
          <p:nvPr/>
        </p:nvSpPr>
        <p:spPr>
          <a:xfrm>
            <a:off x="8085906" y="2495500"/>
            <a:ext cx="181421" cy="401638"/>
          </a:xfrm>
          <a:prstGeom prst="rect">
            <a:avLst/>
          </a:prstGeom>
        </p:spPr>
        <p:txBody>
          <a:bodyPr lIns="0" tIns="0" rIns="0" bIns="0" rtlCol="0" anchor="t">
            <a:spAutoFit/>
          </a:bodyPr>
          <a:lstStyle/>
          <a:p>
            <a:pPr algn="ctr">
              <a:lnSpc>
                <a:spcPts val="3062"/>
              </a:lnSpc>
            </a:pPr>
            <a:r>
              <a:rPr lang="en-US" sz="3062">
                <a:solidFill>
                  <a:srgbClr val="EBECEF"/>
                </a:solidFill>
                <a:latin typeface="Tomorrow"/>
                <a:ea typeface="Tomorrow"/>
                <a:cs typeface="Tomorrow"/>
                <a:sym typeface="Tomorrow"/>
              </a:rPr>
              <a:t>1</a:t>
            </a:r>
          </a:p>
        </p:txBody>
      </p:sp>
      <p:sp>
        <p:nvSpPr>
          <p:cNvPr id="16" name="TextBox 16"/>
          <p:cNvSpPr txBox="1"/>
          <p:nvPr/>
        </p:nvSpPr>
        <p:spPr>
          <a:xfrm>
            <a:off x="9627245" y="2343001"/>
            <a:ext cx="3296841" cy="395287"/>
          </a:xfrm>
          <a:prstGeom prst="rect">
            <a:avLst/>
          </a:prstGeom>
        </p:spPr>
        <p:txBody>
          <a:bodyPr lIns="0" tIns="0" rIns="0" bIns="0" rtlCol="0" anchor="t">
            <a:spAutoFit/>
          </a:bodyPr>
          <a:lstStyle/>
          <a:p>
            <a:pPr algn="l">
              <a:lnSpc>
                <a:spcPts val="3187"/>
              </a:lnSpc>
            </a:pPr>
            <a:r>
              <a:rPr lang="en-US" sz="2562">
                <a:solidFill>
                  <a:srgbClr val="EBECEF"/>
                </a:solidFill>
                <a:latin typeface="Tomorrow"/>
                <a:ea typeface="Tomorrow"/>
                <a:cs typeface="Tomorrow"/>
                <a:sym typeface="Tomorrow"/>
              </a:rPr>
              <a:t>1950s - 1960s</a:t>
            </a:r>
          </a:p>
        </p:txBody>
      </p:sp>
      <p:sp>
        <p:nvSpPr>
          <p:cNvPr id="17" name="TextBox 17"/>
          <p:cNvSpPr txBox="1"/>
          <p:nvPr/>
        </p:nvSpPr>
        <p:spPr>
          <a:xfrm>
            <a:off x="9627245" y="2730093"/>
            <a:ext cx="7737722" cy="1130743"/>
          </a:xfrm>
          <a:prstGeom prst="rect">
            <a:avLst/>
          </a:prstGeom>
        </p:spPr>
        <p:txBody>
          <a:bodyPr lIns="0" tIns="0" rIns="0" bIns="0" rtlCol="0" anchor="t">
            <a:spAutoFit/>
          </a:bodyPr>
          <a:lstStyle/>
          <a:p>
            <a:pPr algn="l">
              <a:lnSpc>
                <a:spcPts val="3051"/>
              </a:lnSpc>
            </a:pPr>
            <a:r>
              <a:rPr lang="en-US" sz="1899">
                <a:solidFill>
                  <a:srgbClr val="EBECEF"/>
                </a:solidFill>
                <a:latin typeface="Tomorrow"/>
                <a:ea typeface="Tomorrow"/>
                <a:cs typeface="Tomorrow"/>
                <a:sym typeface="Tomorrow"/>
              </a:rPr>
              <a:t>Các nhà khoa học như Alan Turing, John McCarthy và Marvin Minsky đưa ra các học thuật đầu tiên về “trí tuệ nhân tạo”, “học máy”, “nơ-ron nhân tạo”</a:t>
            </a:r>
          </a:p>
        </p:txBody>
      </p:sp>
      <p:grpSp>
        <p:nvGrpSpPr>
          <p:cNvPr id="18" name="Group 18"/>
          <p:cNvGrpSpPr/>
          <p:nvPr/>
        </p:nvGrpSpPr>
        <p:grpSpPr>
          <a:xfrm>
            <a:off x="8444731" y="4560988"/>
            <a:ext cx="923033" cy="28575"/>
            <a:chOff x="0" y="0"/>
            <a:chExt cx="1230710" cy="38100"/>
          </a:xfrm>
        </p:grpSpPr>
        <p:sp>
          <p:nvSpPr>
            <p:cNvPr id="19" name="Freeform 19"/>
            <p:cNvSpPr/>
            <p:nvPr/>
          </p:nvSpPr>
          <p:spPr>
            <a:xfrm>
              <a:off x="0" y="0"/>
              <a:ext cx="1230757" cy="38100"/>
            </a:xfrm>
            <a:custGeom>
              <a:avLst/>
              <a:gdLst/>
              <a:ahLst/>
              <a:cxnLst/>
              <a:rect l="l" t="t" r="r" b="b"/>
              <a:pathLst>
                <a:path w="1230757" h="38100">
                  <a:moveTo>
                    <a:pt x="0" y="19050"/>
                  </a:moveTo>
                  <a:cubicBezTo>
                    <a:pt x="0" y="8509"/>
                    <a:pt x="8509" y="0"/>
                    <a:pt x="19050" y="0"/>
                  </a:cubicBezTo>
                  <a:lnTo>
                    <a:pt x="1211707" y="0"/>
                  </a:lnTo>
                  <a:cubicBezTo>
                    <a:pt x="1222248" y="0"/>
                    <a:pt x="1230757" y="8509"/>
                    <a:pt x="1230757" y="19050"/>
                  </a:cubicBezTo>
                  <a:cubicBezTo>
                    <a:pt x="1230757" y="29591"/>
                    <a:pt x="1222121" y="38100"/>
                    <a:pt x="1211707" y="38100"/>
                  </a:cubicBezTo>
                  <a:lnTo>
                    <a:pt x="19050" y="38100"/>
                  </a:lnTo>
                  <a:cubicBezTo>
                    <a:pt x="8509" y="38100"/>
                    <a:pt x="0" y="29591"/>
                    <a:pt x="0" y="19050"/>
                  </a:cubicBezTo>
                  <a:close/>
                </a:path>
              </a:pathLst>
            </a:custGeom>
            <a:solidFill>
              <a:srgbClr val="414A70"/>
            </a:solidFill>
          </p:spPr>
        </p:sp>
      </p:grpSp>
      <p:grpSp>
        <p:nvGrpSpPr>
          <p:cNvPr id="20" name="Group 20"/>
          <p:cNvGrpSpPr/>
          <p:nvPr/>
        </p:nvGrpSpPr>
        <p:grpSpPr>
          <a:xfrm>
            <a:off x="7875166" y="4273898"/>
            <a:ext cx="602902" cy="602902"/>
            <a:chOff x="0" y="0"/>
            <a:chExt cx="803870" cy="803870"/>
          </a:xfrm>
        </p:grpSpPr>
        <p:sp>
          <p:nvSpPr>
            <p:cNvPr id="21" name="Freeform 21"/>
            <p:cNvSpPr/>
            <p:nvPr/>
          </p:nvSpPr>
          <p:spPr>
            <a:xfrm>
              <a:off x="6350" y="6350"/>
              <a:ext cx="791210" cy="791210"/>
            </a:xfrm>
            <a:custGeom>
              <a:avLst/>
              <a:gdLst/>
              <a:ahLst/>
              <a:cxnLst/>
              <a:rect l="l" t="t" r="r" b="b"/>
              <a:pathLst>
                <a:path w="791210" h="791210">
                  <a:moveTo>
                    <a:pt x="0" y="147701"/>
                  </a:moveTo>
                  <a:cubicBezTo>
                    <a:pt x="0" y="66167"/>
                    <a:pt x="66167" y="0"/>
                    <a:pt x="147701" y="0"/>
                  </a:cubicBezTo>
                  <a:lnTo>
                    <a:pt x="643509" y="0"/>
                  </a:lnTo>
                  <a:cubicBezTo>
                    <a:pt x="725043" y="0"/>
                    <a:pt x="791210" y="66167"/>
                    <a:pt x="791210" y="147701"/>
                  </a:cubicBezTo>
                  <a:lnTo>
                    <a:pt x="791210" y="643509"/>
                  </a:lnTo>
                  <a:cubicBezTo>
                    <a:pt x="791210" y="725043"/>
                    <a:pt x="725043" y="791210"/>
                    <a:pt x="643509" y="791210"/>
                  </a:cubicBezTo>
                  <a:lnTo>
                    <a:pt x="147701" y="791210"/>
                  </a:lnTo>
                  <a:cubicBezTo>
                    <a:pt x="66167" y="791210"/>
                    <a:pt x="0" y="725043"/>
                    <a:pt x="0" y="643509"/>
                  </a:cubicBezTo>
                  <a:close/>
                </a:path>
              </a:pathLst>
            </a:custGeom>
            <a:solidFill>
              <a:srgbClr val="283157"/>
            </a:solidFill>
          </p:spPr>
        </p:sp>
        <p:sp>
          <p:nvSpPr>
            <p:cNvPr id="22" name="Freeform 22"/>
            <p:cNvSpPr/>
            <p:nvPr/>
          </p:nvSpPr>
          <p:spPr>
            <a:xfrm>
              <a:off x="0" y="0"/>
              <a:ext cx="803910" cy="803910"/>
            </a:xfrm>
            <a:custGeom>
              <a:avLst/>
              <a:gdLst/>
              <a:ahLst/>
              <a:cxnLst/>
              <a:rect l="l" t="t" r="r" b="b"/>
              <a:pathLst>
                <a:path w="803910" h="803910">
                  <a:moveTo>
                    <a:pt x="0" y="154051"/>
                  </a:moveTo>
                  <a:cubicBezTo>
                    <a:pt x="0" y="68961"/>
                    <a:pt x="68961" y="0"/>
                    <a:pt x="154051" y="0"/>
                  </a:cubicBezTo>
                  <a:lnTo>
                    <a:pt x="649859" y="0"/>
                  </a:lnTo>
                  <a:lnTo>
                    <a:pt x="649859" y="6350"/>
                  </a:lnTo>
                  <a:lnTo>
                    <a:pt x="649859" y="0"/>
                  </a:lnTo>
                  <a:cubicBezTo>
                    <a:pt x="734949" y="0"/>
                    <a:pt x="803910" y="68961"/>
                    <a:pt x="803910" y="154051"/>
                  </a:cubicBezTo>
                  <a:lnTo>
                    <a:pt x="797560" y="154051"/>
                  </a:lnTo>
                  <a:lnTo>
                    <a:pt x="803910" y="154051"/>
                  </a:lnTo>
                  <a:lnTo>
                    <a:pt x="803910" y="649859"/>
                  </a:lnTo>
                  <a:lnTo>
                    <a:pt x="797560" y="649859"/>
                  </a:lnTo>
                  <a:lnTo>
                    <a:pt x="803910" y="649859"/>
                  </a:lnTo>
                  <a:cubicBezTo>
                    <a:pt x="803910" y="734949"/>
                    <a:pt x="734949" y="803910"/>
                    <a:pt x="649859" y="803910"/>
                  </a:cubicBezTo>
                  <a:lnTo>
                    <a:pt x="649859" y="797560"/>
                  </a:lnTo>
                  <a:lnTo>
                    <a:pt x="649859" y="803910"/>
                  </a:lnTo>
                  <a:lnTo>
                    <a:pt x="154051" y="803910"/>
                  </a:lnTo>
                  <a:lnTo>
                    <a:pt x="154051" y="797560"/>
                  </a:lnTo>
                  <a:lnTo>
                    <a:pt x="154051" y="803910"/>
                  </a:lnTo>
                  <a:cubicBezTo>
                    <a:pt x="68961" y="803910"/>
                    <a:pt x="0" y="734949"/>
                    <a:pt x="0" y="649859"/>
                  </a:cubicBezTo>
                  <a:lnTo>
                    <a:pt x="0" y="154051"/>
                  </a:lnTo>
                  <a:lnTo>
                    <a:pt x="6350" y="154051"/>
                  </a:lnTo>
                  <a:lnTo>
                    <a:pt x="0" y="154051"/>
                  </a:lnTo>
                  <a:moveTo>
                    <a:pt x="12700" y="154051"/>
                  </a:moveTo>
                  <a:lnTo>
                    <a:pt x="12700" y="649859"/>
                  </a:lnTo>
                  <a:lnTo>
                    <a:pt x="6350" y="649859"/>
                  </a:lnTo>
                  <a:lnTo>
                    <a:pt x="12700" y="649859"/>
                  </a:lnTo>
                  <a:cubicBezTo>
                    <a:pt x="12700" y="727837"/>
                    <a:pt x="75946" y="791210"/>
                    <a:pt x="154051" y="791210"/>
                  </a:cubicBezTo>
                  <a:lnTo>
                    <a:pt x="649859" y="791210"/>
                  </a:lnTo>
                  <a:cubicBezTo>
                    <a:pt x="727964" y="791210"/>
                    <a:pt x="791210" y="727964"/>
                    <a:pt x="791210" y="649859"/>
                  </a:cubicBezTo>
                  <a:lnTo>
                    <a:pt x="791210" y="154051"/>
                  </a:lnTo>
                  <a:cubicBezTo>
                    <a:pt x="791210" y="75946"/>
                    <a:pt x="727837" y="12700"/>
                    <a:pt x="649859" y="12700"/>
                  </a:cubicBezTo>
                  <a:lnTo>
                    <a:pt x="154051" y="12700"/>
                  </a:lnTo>
                  <a:lnTo>
                    <a:pt x="154051" y="6350"/>
                  </a:lnTo>
                  <a:lnTo>
                    <a:pt x="154051" y="12700"/>
                  </a:lnTo>
                  <a:cubicBezTo>
                    <a:pt x="75946" y="12700"/>
                    <a:pt x="12700" y="75946"/>
                    <a:pt x="12700" y="154051"/>
                  </a:cubicBezTo>
                  <a:close/>
                </a:path>
              </a:pathLst>
            </a:custGeom>
            <a:solidFill>
              <a:srgbClr val="414A70"/>
            </a:solidFill>
          </p:spPr>
        </p:sp>
      </p:grpSp>
      <p:sp>
        <p:nvSpPr>
          <p:cNvPr id="23" name="TextBox 23"/>
          <p:cNvSpPr txBox="1"/>
          <p:nvPr/>
        </p:nvSpPr>
        <p:spPr>
          <a:xfrm>
            <a:off x="8056736" y="4388744"/>
            <a:ext cx="239762" cy="401638"/>
          </a:xfrm>
          <a:prstGeom prst="rect">
            <a:avLst/>
          </a:prstGeom>
        </p:spPr>
        <p:txBody>
          <a:bodyPr lIns="0" tIns="0" rIns="0" bIns="0" rtlCol="0" anchor="t">
            <a:spAutoFit/>
          </a:bodyPr>
          <a:lstStyle/>
          <a:p>
            <a:pPr algn="ctr">
              <a:lnSpc>
                <a:spcPts val="3062"/>
              </a:lnSpc>
            </a:pPr>
            <a:r>
              <a:rPr lang="en-US" sz="3062">
                <a:solidFill>
                  <a:srgbClr val="EBECEF"/>
                </a:solidFill>
                <a:latin typeface="Tomorrow"/>
                <a:ea typeface="Tomorrow"/>
                <a:cs typeface="Tomorrow"/>
                <a:sym typeface="Tomorrow"/>
              </a:rPr>
              <a:t>2</a:t>
            </a:r>
          </a:p>
        </p:txBody>
      </p:sp>
      <p:sp>
        <p:nvSpPr>
          <p:cNvPr id="24" name="TextBox 24"/>
          <p:cNvSpPr txBox="1"/>
          <p:nvPr/>
        </p:nvSpPr>
        <p:spPr>
          <a:xfrm>
            <a:off x="9627245" y="4236244"/>
            <a:ext cx="3296841" cy="395287"/>
          </a:xfrm>
          <a:prstGeom prst="rect">
            <a:avLst/>
          </a:prstGeom>
        </p:spPr>
        <p:txBody>
          <a:bodyPr lIns="0" tIns="0" rIns="0" bIns="0" rtlCol="0" anchor="t">
            <a:spAutoFit/>
          </a:bodyPr>
          <a:lstStyle/>
          <a:p>
            <a:pPr algn="l">
              <a:lnSpc>
                <a:spcPts val="3187"/>
              </a:lnSpc>
            </a:pPr>
            <a:r>
              <a:rPr lang="en-US" sz="2562">
                <a:solidFill>
                  <a:srgbClr val="EBECEF"/>
                </a:solidFill>
                <a:latin typeface="Tomorrow"/>
                <a:ea typeface="Tomorrow"/>
                <a:cs typeface="Tomorrow"/>
                <a:sym typeface="Tomorrow"/>
              </a:rPr>
              <a:t>1970s - 1980s</a:t>
            </a:r>
          </a:p>
        </p:txBody>
      </p:sp>
      <p:sp>
        <p:nvSpPr>
          <p:cNvPr id="25" name="TextBox 25"/>
          <p:cNvSpPr txBox="1"/>
          <p:nvPr/>
        </p:nvSpPr>
        <p:spPr>
          <a:xfrm>
            <a:off x="9627245" y="4646914"/>
            <a:ext cx="7737722" cy="1130750"/>
          </a:xfrm>
          <a:prstGeom prst="rect">
            <a:avLst/>
          </a:prstGeom>
        </p:spPr>
        <p:txBody>
          <a:bodyPr lIns="0" tIns="0" rIns="0" bIns="0" rtlCol="0" anchor="t">
            <a:spAutoFit/>
          </a:bodyPr>
          <a:lstStyle/>
          <a:p>
            <a:pPr algn="l">
              <a:lnSpc>
                <a:spcPts val="3051"/>
              </a:lnSpc>
            </a:pPr>
            <a:r>
              <a:rPr lang="en-US" sz="1899">
                <a:solidFill>
                  <a:srgbClr val="EBECEF"/>
                </a:solidFill>
                <a:latin typeface="Tomorrow"/>
                <a:ea typeface="Tomorrow"/>
                <a:cs typeface="Tomorrow"/>
                <a:sym typeface="Tomorrow"/>
              </a:rPr>
              <a:t>Sự phát triển của máy tính cá nhân và công nghệ xử lý dữ liệu tạo điều kiện để AI bắt đầu được ứng dụng thực tế.</a:t>
            </a:r>
          </a:p>
          <a:p>
            <a:pPr algn="l">
              <a:lnSpc>
                <a:spcPts val="3051"/>
              </a:lnSpc>
            </a:pPr>
            <a:r>
              <a:rPr lang="en-US" sz="1899" i="1">
                <a:solidFill>
                  <a:srgbClr val="F2B42D"/>
                </a:solidFill>
                <a:latin typeface="Tomorrow Italics"/>
                <a:ea typeface="Tomorrow Italics"/>
                <a:cs typeface="Tomorrow Italics"/>
                <a:sym typeface="Tomorrow Italics"/>
              </a:rPr>
              <a:t>VD: Chatbot đầu tiên, MYCIN hệ thống AI chuẩn đoán trong y tế,...</a:t>
            </a:r>
          </a:p>
        </p:txBody>
      </p:sp>
      <p:grpSp>
        <p:nvGrpSpPr>
          <p:cNvPr id="26" name="Group 26"/>
          <p:cNvGrpSpPr/>
          <p:nvPr/>
        </p:nvGrpSpPr>
        <p:grpSpPr>
          <a:xfrm>
            <a:off x="8444731" y="6458174"/>
            <a:ext cx="923033" cy="28575"/>
            <a:chOff x="0" y="0"/>
            <a:chExt cx="1230710" cy="38100"/>
          </a:xfrm>
        </p:grpSpPr>
        <p:sp>
          <p:nvSpPr>
            <p:cNvPr id="27" name="Freeform 27"/>
            <p:cNvSpPr/>
            <p:nvPr/>
          </p:nvSpPr>
          <p:spPr>
            <a:xfrm>
              <a:off x="0" y="0"/>
              <a:ext cx="1230757" cy="38100"/>
            </a:xfrm>
            <a:custGeom>
              <a:avLst/>
              <a:gdLst/>
              <a:ahLst/>
              <a:cxnLst/>
              <a:rect l="l" t="t" r="r" b="b"/>
              <a:pathLst>
                <a:path w="1230757" h="38100">
                  <a:moveTo>
                    <a:pt x="0" y="19050"/>
                  </a:moveTo>
                  <a:cubicBezTo>
                    <a:pt x="0" y="8509"/>
                    <a:pt x="8509" y="0"/>
                    <a:pt x="19050" y="0"/>
                  </a:cubicBezTo>
                  <a:lnTo>
                    <a:pt x="1211707" y="0"/>
                  </a:lnTo>
                  <a:cubicBezTo>
                    <a:pt x="1222248" y="0"/>
                    <a:pt x="1230757" y="8509"/>
                    <a:pt x="1230757" y="19050"/>
                  </a:cubicBezTo>
                  <a:cubicBezTo>
                    <a:pt x="1230757" y="29591"/>
                    <a:pt x="1222121" y="38100"/>
                    <a:pt x="1211707" y="38100"/>
                  </a:cubicBezTo>
                  <a:lnTo>
                    <a:pt x="19050" y="38100"/>
                  </a:lnTo>
                  <a:cubicBezTo>
                    <a:pt x="8509" y="38100"/>
                    <a:pt x="0" y="29591"/>
                    <a:pt x="0" y="19050"/>
                  </a:cubicBezTo>
                  <a:close/>
                </a:path>
              </a:pathLst>
            </a:custGeom>
            <a:solidFill>
              <a:srgbClr val="414A70"/>
            </a:solidFill>
          </p:spPr>
        </p:sp>
      </p:grpSp>
      <p:grpSp>
        <p:nvGrpSpPr>
          <p:cNvPr id="28" name="Group 28"/>
          <p:cNvGrpSpPr/>
          <p:nvPr/>
        </p:nvGrpSpPr>
        <p:grpSpPr>
          <a:xfrm>
            <a:off x="7875166" y="6171084"/>
            <a:ext cx="602902" cy="602902"/>
            <a:chOff x="0" y="0"/>
            <a:chExt cx="803870" cy="803870"/>
          </a:xfrm>
        </p:grpSpPr>
        <p:sp>
          <p:nvSpPr>
            <p:cNvPr id="29" name="Freeform 29"/>
            <p:cNvSpPr/>
            <p:nvPr/>
          </p:nvSpPr>
          <p:spPr>
            <a:xfrm>
              <a:off x="6350" y="6350"/>
              <a:ext cx="791210" cy="791210"/>
            </a:xfrm>
            <a:custGeom>
              <a:avLst/>
              <a:gdLst/>
              <a:ahLst/>
              <a:cxnLst/>
              <a:rect l="l" t="t" r="r" b="b"/>
              <a:pathLst>
                <a:path w="791210" h="791210">
                  <a:moveTo>
                    <a:pt x="0" y="147701"/>
                  </a:moveTo>
                  <a:cubicBezTo>
                    <a:pt x="0" y="66167"/>
                    <a:pt x="66167" y="0"/>
                    <a:pt x="147701" y="0"/>
                  </a:cubicBezTo>
                  <a:lnTo>
                    <a:pt x="643509" y="0"/>
                  </a:lnTo>
                  <a:cubicBezTo>
                    <a:pt x="725043" y="0"/>
                    <a:pt x="791210" y="66167"/>
                    <a:pt x="791210" y="147701"/>
                  </a:cubicBezTo>
                  <a:lnTo>
                    <a:pt x="791210" y="643509"/>
                  </a:lnTo>
                  <a:cubicBezTo>
                    <a:pt x="791210" y="725043"/>
                    <a:pt x="725043" y="791210"/>
                    <a:pt x="643509" y="791210"/>
                  </a:cubicBezTo>
                  <a:lnTo>
                    <a:pt x="147701" y="791210"/>
                  </a:lnTo>
                  <a:cubicBezTo>
                    <a:pt x="66167" y="791210"/>
                    <a:pt x="0" y="725043"/>
                    <a:pt x="0" y="643509"/>
                  </a:cubicBezTo>
                  <a:close/>
                </a:path>
              </a:pathLst>
            </a:custGeom>
            <a:solidFill>
              <a:srgbClr val="283157"/>
            </a:solidFill>
          </p:spPr>
        </p:sp>
        <p:sp>
          <p:nvSpPr>
            <p:cNvPr id="30" name="Freeform 30"/>
            <p:cNvSpPr/>
            <p:nvPr/>
          </p:nvSpPr>
          <p:spPr>
            <a:xfrm>
              <a:off x="0" y="0"/>
              <a:ext cx="803910" cy="803910"/>
            </a:xfrm>
            <a:custGeom>
              <a:avLst/>
              <a:gdLst/>
              <a:ahLst/>
              <a:cxnLst/>
              <a:rect l="l" t="t" r="r" b="b"/>
              <a:pathLst>
                <a:path w="803910" h="803910">
                  <a:moveTo>
                    <a:pt x="0" y="154051"/>
                  </a:moveTo>
                  <a:cubicBezTo>
                    <a:pt x="0" y="68961"/>
                    <a:pt x="68961" y="0"/>
                    <a:pt x="154051" y="0"/>
                  </a:cubicBezTo>
                  <a:lnTo>
                    <a:pt x="649859" y="0"/>
                  </a:lnTo>
                  <a:lnTo>
                    <a:pt x="649859" y="6350"/>
                  </a:lnTo>
                  <a:lnTo>
                    <a:pt x="649859" y="0"/>
                  </a:lnTo>
                  <a:cubicBezTo>
                    <a:pt x="734949" y="0"/>
                    <a:pt x="803910" y="68961"/>
                    <a:pt x="803910" y="154051"/>
                  </a:cubicBezTo>
                  <a:lnTo>
                    <a:pt x="797560" y="154051"/>
                  </a:lnTo>
                  <a:lnTo>
                    <a:pt x="803910" y="154051"/>
                  </a:lnTo>
                  <a:lnTo>
                    <a:pt x="803910" y="649859"/>
                  </a:lnTo>
                  <a:lnTo>
                    <a:pt x="797560" y="649859"/>
                  </a:lnTo>
                  <a:lnTo>
                    <a:pt x="803910" y="649859"/>
                  </a:lnTo>
                  <a:cubicBezTo>
                    <a:pt x="803910" y="734949"/>
                    <a:pt x="734949" y="803910"/>
                    <a:pt x="649859" y="803910"/>
                  </a:cubicBezTo>
                  <a:lnTo>
                    <a:pt x="649859" y="797560"/>
                  </a:lnTo>
                  <a:lnTo>
                    <a:pt x="649859" y="803910"/>
                  </a:lnTo>
                  <a:lnTo>
                    <a:pt x="154051" y="803910"/>
                  </a:lnTo>
                  <a:lnTo>
                    <a:pt x="154051" y="797560"/>
                  </a:lnTo>
                  <a:lnTo>
                    <a:pt x="154051" y="803910"/>
                  </a:lnTo>
                  <a:cubicBezTo>
                    <a:pt x="68961" y="803910"/>
                    <a:pt x="0" y="734949"/>
                    <a:pt x="0" y="649859"/>
                  </a:cubicBezTo>
                  <a:lnTo>
                    <a:pt x="0" y="154051"/>
                  </a:lnTo>
                  <a:lnTo>
                    <a:pt x="6350" y="154051"/>
                  </a:lnTo>
                  <a:lnTo>
                    <a:pt x="0" y="154051"/>
                  </a:lnTo>
                  <a:moveTo>
                    <a:pt x="12700" y="154051"/>
                  </a:moveTo>
                  <a:lnTo>
                    <a:pt x="12700" y="649859"/>
                  </a:lnTo>
                  <a:lnTo>
                    <a:pt x="6350" y="649859"/>
                  </a:lnTo>
                  <a:lnTo>
                    <a:pt x="12700" y="649859"/>
                  </a:lnTo>
                  <a:cubicBezTo>
                    <a:pt x="12700" y="727837"/>
                    <a:pt x="75946" y="791210"/>
                    <a:pt x="154051" y="791210"/>
                  </a:cubicBezTo>
                  <a:lnTo>
                    <a:pt x="649859" y="791210"/>
                  </a:lnTo>
                  <a:cubicBezTo>
                    <a:pt x="727964" y="791210"/>
                    <a:pt x="791210" y="727964"/>
                    <a:pt x="791210" y="649859"/>
                  </a:cubicBezTo>
                  <a:lnTo>
                    <a:pt x="791210" y="154051"/>
                  </a:lnTo>
                  <a:cubicBezTo>
                    <a:pt x="791210" y="75946"/>
                    <a:pt x="727837" y="12700"/>
                    <a:pt x="649859" y="12700"/>
                  </a:cubicBezTo>
                  <a:lnTo>
                    <a:pt x="154051" y="12700"/>
                  </a:lnTo>
                  <a:lnTo>
                    <a:pt x="154051" y="6350"/>
                  </a:lnTo>
                  <a:lnTo>
                    <a:pt x="154051" y="12700"/>
                  </a:lnTo>
                  <a:cubicBezTo>
                    <a:pt x="75946" y="12700"/>
                    <a:pt x="12700" y="75946"/>
                    <a:pt x="12700" y="154051"/>
                  </a:cubicBezTo>
                  <a:close/>
                </a:path>
              </a:pathLst>
            </a:custGeom>
            <a:solidFill>
              <a:srgbClr val="414A70"/>
            </a:solidFill>
          </p:spPr>
        </p:sp>
      </p:grpSp>
      <p:sp>
        <p:nvSpPr>
          <p:cNvPr id="31" name="TextBox 31"/>
          <p:cNvSpPr txBox="1"/>
          <p:nvPr/>
        </p:nvSpPr>
        <p:spPr>
          <a:xfrm>
            <a:off x="8067451" y="6285931"/>
            <a:ext cx="218331" cy="401638"/>
          </a:xfrm>
          <a:prstGeom prst="rect">
            <a:avLst/>
          </a:prstGeom>
        </p:spPr>
        <p:txBody>
          <a:bodyPr lIns="0" tIns="0" rIns="0" bIns="0" rtlCol="0" anchor="t">
            <a:spAutoFit/>
          </a:bodyPr>
          <a:lstStyle/>
          <a:p>
            <a:pPr algn="ctr">
              <a:lnSpc>
                <a:spcPts val="3062"/>
              </a:lnSpc>
            </a:pPr>
            <a:r>
              <a:rPr lang="en-US" sz="3062">
                <a:solidFill>
                  <a:srgbClr val="EBECEF"/>
                </a:solidFill>
                <a:latin typeface="Tomorrow"/>
                <a:ea typeface="Tomorrow"/>
                <a:cs typeface="Tomorrow"/>
                <a:sym typeface="Tomorrow"/>
              </a:rPr>
              <a:t>3</a:t>
            </a:r>
          </a:p>
        </p:txBody>
      </p:sp>
      <p:sp>
        <p:nvSpPr>
          <p:cNvPr id="32" name="TextBox 32"/>
          <p:cNvSpPr txBox="1"/>
          <p:nvPr/>
        </p:nvSpPr>
        <p:spPr>
          <a:xfrm>
            <a:off x="9627245" y="6133431"/>
            <a:ext cx="3296841" cy="395287"/>
          </a:xfrm>
          <a:prstGeom prst="rect">
            <a:avLst/>
          </a:prstGeom>
        </p:spPr>
        <p:txBody>
          <a:bodyPr lIns="0" tIns="0" rIns="0" bIns="0" rtlCol="0" anchor="t">
            <a:spAutoFit/>
          </a:bodyPr>
          <a:lstStyle/>
          <a:p>
            <a:pPr algn="l">
              <a:lnSpc>
                <a:spcPts val="3187"/>
              </a:lnSpc>
            </a:pPr>
            <a:r>
              <a:rPr lang="en-US" sz="2562">
                <a:solidFill>
                  <a:srgbClr val="EBECEF"/>
                </a:solidFill>
                <a:latin typeface="Tomorrow"/>
                <a:ea typeface="Tomorrow"/>
                <a:cs typeface="Tomorrow"/>
                <a:sym typeface="Tomorrow"/>
              </a:rPr>
              <a:t>1990s - 2000s</a:t>
            </a:r>
          </a:p>
        </p:txBody>
      </p:sp>
      <p:sp>
        <p:nvSpPr>
          <p:cNvPr id="33" name="TextBox 33"/>
          <p:cNvSpPr txBox="1"/>
          <p:nvPr/>
        </p:nvSpPr>
        <p:spPr>
          <a:xfrm>
            <a:off x="9627245" y="6538243"/>
            <a:ext cx="7989781" cy="1130750"/>
          </a:xfrm>
          <a:prstGeom prst="rect">
            <a:avLst/>
          </a:prstGeom>
        </p:spPr>
        <p:txBody>
          <a:bodyPr lIns="0" tIns="0" rIns="0" bIns="0" rtlCol="0" anchor="t">
            <a:spAutoFit/>
          </a:bodyPr>
          <a:lstStyle/>
          <a:p>
            <a:pPr algn="l">
              <a:lnSpc>
                <a:spcPts val="3051"/>
              </a:lnSpc>
            </a:pPr>
            <a:r>
              <a:rPr lang="en-US" sz="1899">
                <a:solidFill>
                  <a:srgbClr val="EBECEF"/>
                </a:solidFill>
                <a:latin typeface="Tomorrow"/>
                <a:ea typeface="Tomorrow"/>
                <a:cs typeface="Tomorrow"/>
                <a:sym typeface="Tomorrow"/>
              </a:rPr>
              <a:t>Ứng dụng các kỹ thuật học máy (Machine Learning) và dữ liệu lớn (Big Data) để tạo ra nhiều AI có ứng dụng thực tế</a:t>
            </a:r>
          </a:p>
          <a:p>
            <a:pPr algn="l">
              <a:lnSpc>
                <a:spcPts val="3051"/>
              </a:lnSpc>
            </a:pPr>
            <a:r>
              <a:rPr lang="en-US" sz="1899" i="1">
                <a:solidFill>
                  <a:srgbClr val="F2B42D"/>
                </a:solidFill>
                <a:latin typeface="Tomorrow Italics"/>
                <a:ea typeface="Tomorrow Italics"/>
                <a:cs typeface="Tomorrow Italics"/>
                <a:sym typeface="Tomorrow Italics"/>
              </a:rPr>
              <a:t>VD: ASIMO - Robot hình người; Chương trình tự học và chơi cờ vua,...</a:t>
            </a:r>
          </a:p>
        </p:txBody>
      </p:sp>
      <p:grpSp>
        <p:nvGrpSpPr>
          <p:cNvPr id="34" name="Group 34"/>
          <p:cNvGrpSpPr/>
          <p:nvPr/>
        </p:nvGrpSpPr>
        <p:grpSpPr>
          <a:xfrm>
            <a:off x="8444731" y="8475094"/>
            <a:ext cx="923033" cy="28575"/>
            <a:chOff x="0" y="0"/>
            <a:chExt cx="1230710" cy="38100"/>
          </a:xfrm>
        </p:grpSpPr>
        <p:sp>
          <p:nvSpPr>
            <p:cNvPr id="35" name="Freeform 35"/>
            <p:cNvSpPr/>
            <p:nvPr/>
          </p:nvSpPr>
          <p:spPr>
            <a:xfrm>
              <a:off x="0" y="0"/>
              <a:ext cx="1230757" cy="38100"/>
            </a:xfrm>
            <a:custGeom>
              <a:avLst/>
              <a:gdLst/>
              <a:ahLst/>
              <a:cxnLst/>
              <a:rect l="l" t="t" r="r" b="b"/>
              <a:pathLst>
                <a:path w="1230757" h="38100">
                  <a:moveTo>
                    <a:pt x="0" y="19050"/>
                  </a:moveTo>
                  <a:cubicBezTo>
                    <a:pt x="0" y="8509"/>
                    <a:pt x="8509" y="0"/>
                    <a:pt x="19050" y="0"/>
                  </a:cubicBezTo>
                  <a:lnTo>
                    <a:pt x="1211707" y="0"/>
                  </a:lnTo>
                  <a:cubicBezTo>
                    <a:pt x="1222248" y="0"/>
                    <a:pt x="1230757" y="8509"/>
                    <a:pt x="1230757" y="19050"/>
                  </a:cubicBezTo>
                  <a:cubicBezTo>
                    <a:pt x="1230757" y="29591"/>
                    <a:pt x="1222121" y="38100"/>
                    <a:pt x="1211707" y="38100"/>
                  </a:cubicBezTo>
                  <a:lnTo>
                    <a:pt x="19050" y="38100"/>
                  </a:lnTo>
                  <a:cubicBezTo>
                    <a:pt x="8509" y="38100"/>
                    <a:pt x="0" y="29591"/>
                    <a:pt x="0" y="19050"/>
                  </a:cubicBezTo>
                  <a:close/>
                </a:path>
              </a:pathLst>
            </a:custGeom>
            <a:solidFill>
              <a:srgbClr val="414A70"/>
            </a:solidFill>
          </p:spPr>
        </p:sp>
      </p:grpSp>
      <p:grpSp>
        <p:nvGrpSpPr>
          <p:cNvPr id="36" name="Group 36"/>
          <p:cNvGrpSpPr/>
          <p:nvPr/>
        </p:nvGrpSpPr>
        <p:grpSpPr>
          <a:xfrm>
            <a:off x="7875166" y="8188004"/>
            <a:ext cx="602902" cy="602902"/>
            <a:chOff x="0" y="0"/>
            <a:chExt cx="803870" cy="803870"/>
          </a:xfrm>
        </p:grpSpPr>
        <p:sp>
          <p:nvSpPr>
            <p:cNvPr id="37" name="Freeform 37"/>
            <p:cNvSpPr/>
            <p:nvPr/>
          </p:nvSpPr>
          <p:spPr>
            <a:xfrm>
              <a:off x="6350" y="6350"/>
              <a:ext cx="791210" cy="791210"/>
            </a:xfrm>
            <a:custGeom>
              <a:avLst/>
              <a:gdLst/>
              <a:ahLst/>
              <a:cxnLst/>
              <a:rect l="l" t="t" r="r" b="b"/>
              <a:pathLst>
                <a:path w="791210" h="791210">
                  <a:moveTo>
                    <a:pt x="0" y="147701"/>
                  </a:moveTo>
                  <a:cubicBezTo>
                    <a:pt x="0" y="66167"/>
                    <a:pt x="66167" y="0"/>
                    <a:pt x="147701" y="0"/>
                  </a:cubicBezTo>
                  <a:lnTo>
                    <a:pt x="643509" y="0"/>
                  </a:lnTo>
                  <a:cubicBezTo>
                    <a:pt x="725043" y="0"/>
                    <a:pt x="791210" y="66167"/>
                    <a:pt x="791210" y="147701"/>
                  </a:cubicBezTo>
                  <a:lnTo>
                    <a:pt x="791210" y="643509"/>
                  </a:lnTo>
                  <a:cubicBezTo>
                    <a:pt x="791210" y="725043"/>
                    <a:pt x="725043" y="791210"/>
                    <a:pt x="643509" y="791210"/>
                  </a:cubicBezTo>
                  <a:lnTo>
                    <a:pt x="147701" y="791210"/>
                  </a:lnTo>
                  <a:cubicBezTo>
                    <a:pt x="66167" y="791210"/>
                    <a:pt x="0" y="725043"/>
                    <a:pt x="0" y="643509"/>
                  </a:cubicBezTo>
                  <a:close/>
                </a:path>
              </a:pathLst>
            </a:custGeom>
            <a:solidFill>
              <a:srgbClr val="283157"/>
            </a:solidFill>
          </p:spPr>
        </p:sp>
        <p:sp>
          <p:nvSpPr>
            <p:cNvPr id="38" name="Freeform 38"/>
            <p:cNvSpPr/>
            <p:nvPr/>
          </p:nvSpPr>
          <p:spPr>
            <a:xfrm>
              <a:off x="0" y="0"/>
              <a:ext cx="803910" cy="803910"/>
            </a:xfrm>
            <a:custGeom>
              <a:avLst/>
              <a:gdLst/>
              <a:ahLst/>
              <a:cxnLst/>
              <a:rect l="l" t="t" r="r" b="b"/>
              <a:pathLst>
                <a:path w="803910" h="803910">
                  <a:moveTo>
                    <a:pt x="0" y="154051"/>
                  </a:moveTo>
                  <a:cubicBezTo>
                    <a:pt x="0" y="68961"/>
                    <a:pt x="68961" y="0"/>
                    <a:pt x="154051" y="0"/>
                  </a:cubicBezTo>
                  <a:lnTo>
                    <a:pt x="649859" y="0"/>
                  </a:lnTo>
                  <a:lnTo>
                    <a:pt x="649859" y="6350"/>
                  </a:lnTo>
                  <a:lnTo>
                    <a:pt x="649859" y="0"/>
                  </a:lnTo>
                  <a:cubicBezTo>
                    <a:pt x="734949" y="0"/>
                    <a:pt x="803910" y="68961"/>
                    <a:pt x="803910" y="154051"/>
                  </a:cubicBezTo>
                  <a:lnTo>
                    <a:pt x="797560" y="154051"/>
                  </a:lnTo>
                  <a:lnTo>
                    <a:pt x="803910" y="154051"/>
                  </a:lnTo>
                  <a:lnTo>
                    <a:pt x="803910" y="649859"/>
                  </a:lnTo>
                  <a:lnTo>
                    <a:pt x="797560" y="649859"/>
                  </a:lnTo>
                  <a:lnTo>
                    <a:pt x="803910" y="649859"/>
                  </a:lnTo>
                  <a:cubicBezTo>
                    <a:pt x="803910" y="734949"/>
                    <a:pt x="734949" y="803910"/>
                    <a:pt x="649859" y="803910"/>
                  </a:cubicBezTo>
                  <a:lnTo>
                    <a:pt x="649859" y="797560"/>
                  </a:lnTo>
                  <a:lnTo>
                    <a:pt x="649859" y="803910"/>
                  </a:lnTo>
                  <a:lnTo>
                    <a:pt x="154051" y="803910"/>
                  </a:lnTo>
                  <a:lnTo>
                    <a:pt x="154051" y="797560"/>
                  </a:lnTo>
                  <a:lnTo>
                    <a:pt x="154051" y="803910"/>
                  </a:lnTo>
                  <a:cubicBezTo>
                    <a:pt x="68961" y="803910"/>
                    <a:pt x="0" y="734949"/>
                    <a:pt x="0" y="649859"/>
                  </a:cubicBezTo>
                  <a:lnTo>
                    <a:pt x="0" y="154051"/>
                  </a:lnTo>
                  <a:lnTo>
                    <a:pt x="6350" y="154051"/>
                  </a:lnTo>
                  <a:lnTo>
                    <a:pt x="0" y="154051"/>
                  </a:lnTo>
                  <a:moveTo>
                    <a:pt x="12700" y="154051"/>
                  </a:moveTo>
                  <a:lnTo>
                    <a:pt x="12700" y="649859"/>
                  </a:lnTo>
                  <a:lnTo>
                    <a:pt x="6350" y="649859"/>
                  </a:lnTo>
                  <a:lnTo>
                    <a:pt x="12700" y="649859"/>
                  </a:lnTo>
                  <a:cubicBezTo>
                    <a:pt x="12700" y="727837"/>
                    <a:pt x="75946" y="791210"/>
                    <a:pt x="154051" y="791210"/>
                  </a:cubicBezTo>
                  <a:lnTo>
                    <a:pt x="649859" y="791210"/>
                  </a:lnTo>
                  <a:cubicBezTo>
                    <a:pt x="727964" y="791210"/>
                    <a:pt x="791210" y="727964"/>
                    <a:pt x="791210" y="649859"/>
                  </a:cubicBezTo>
                  <a:lnTo>
                    <a:pt x="791210" y="154051"/>
                  </a:lnTo>
                  <a:cubicBezTo>
                    <a:pt x="791210" y="75946"/>
                    <a:pt x="727837" y="12700"/>
                    <a:pt x="649859" y="12700"/>
                  </a:cubicBezTo>
                  <a:lnTo>
                    <a:pt x="154051" y="12700"/>
                  </a:lnTo>
                  <a:lnTo>
                    <a:pt x="154051" y="6350"/>
                  </a:lnTo>
                  <a:lnTo>
                    <a:pt x="154051" y="12700"/>
                  </a:lnTo>
                  <a:cubicBezTo>
                    <a:pt x="75946" y="12700"/>
                    <a:pt x="12700" y="75946"/>
                    <a:pt x="12700" y="154051"/>
                  </a:cubicBezTo>
                  <a:close/>
                </a:path>
              </a:pathLst>
            </a:custGeom>
            <a:solidFill>
              <a:srgbClr val="414A70"/>
            </a:solidFill>
          </p:spPr>
        </p:sp>
      </p:grpSp>
      <p:sp>
        <p:nvSpPr>
          <p:cNvPr id="39" name="TextBox 39"/>
          <p:cNvSpPr txBox="1"/>
          <p:nvPr/>
        </p:nvSpPr>
        <p:spPr>
          <a:xfrm>
            <a:off x="8067451" y="8302851"/>
            <a:ext cx="218331" cy="401638"/>
          </a:xfrm>
          <a:prstGeom prst="rect">
            <a:avLst/>
          </a:prstGeom>
        </p:spPr>
        <p:txBody>
          <a:bodyPr lIns="0" tIns="0" rIns="0" bIns="0" rtlCol="0" anchor="t">
            <a:spAutoFit/>
          </a:bodyPr>
          <a:lstStyle/>
          <a:p>
            <a:pPr algn="ctr">
              <a:lnSpc>
                <a:spcPts val="3062"/>
              </a:lnSpc>
            </a:pPr>
            <a:r>
              <a:rPr lang="en-US" sz="3062">
                <a:solidFill>
                  <a:srgbClr val="EBECEF"/>
                </a:solidFill>
                <a:latin typeface="Tomorrow"/>
                <a:ea typeface="Tomorrow"/>
                <a:cs typeface="Tomorrow"/>
                <a:sym typeface="Tomorrow"/>
              </a:rPr>
              <a:t>4</a:t>
            </a:r>
          </a:p>
        </p:txBody>
      </p:sp>
      <p:sp>
        <p:nvSpPr>
          <p:cNvPr id="40" name="TextBox 40"/>
          <p:cNvSpPr txBox="1"/>
          <p:nvPr/>
        </p:nvSpPr>
        <p:spPr>
          <a:xfrm>
            <a:off x="9627245" y="8150351"/>
            <a:ext cx="3296841" cy="395287"/>
          </a:xfrm>
          <a:prstGeom prst="rect">
            <a:avLst/>
          </a:prstGeom>
        </p:spPr>
        <p:txBody>
          <a:bodyPr lIns="0" tIns="0" rIns="0" bIns="0" rtlCol="0" anchor="t">
            <a:spAutoFit/>
          </a:bodyPr>
          <a:lstStyle/>
          <a:p>
            <a:pPr algn="l">
              <a:lnSpc>
                <a:spcPts val="3187"/>
              </a:lnSpc>
            </a:pPr>
            <a:r>
              <a:rPr lang="en-US" sz="2562">
                <a:solidFill>
                  <a:srgbClr val="EBECEF"/>
                </a:solidFill>
                <a:latin typeface="Tomorrow"/>
                <a:ea typeface="Tomorrow"/>
                <a:cs typeface="Tomorrow"/>
                <a:sym typeface="Tomorrow"/>
              </a:rPr>
              <a:t>2010s - Hiện nay</a:t>
            </a:r>
          </a:p>
        </p:txBody>
      </p:sp>
      <p:sp>
        <p:nvSpPr>
          <p:cNvPr id="41" name="TextBox 41"/>
          <p:cNvSpPr txBox="1"/>
          <p:nvPr/>
        </p:nvSpPr>
        <p:spPr>
          <a:xfrm>
            <a:off x="9627245" y="8644312"/>
            <a:ext cx="7737722" cy="749743"/>
          </a:xfrm>
          <a:prstGeom prst="rect">
            <a:avLst/>
          </a:prstGeom>
        </p:spPr>
        <p:txBody>
          <a:bodyPr lIns="0" tIns="0" rIns="0" bIns="0" rtlCol="0" anchor="t">
            <a:spAutoFit/>
          </a:bodyPr>
          <a:lstStyle/>
          <a:p>
            <a:pPr algn="l">
              <a:lnSpc>
                <a:spcPts val="3051"/>
              </a:lnSpc>
            </a:pPr>
            <a:r>
              <a:rPr lang="en-US" sz="1899">
                <a:solidFill>
                  <a:srgbClr val="EBECEF"/>
                </a:solidFill>
                <a:latin typeface="Tomorrow"/>
                <a:ea typeface="Tomorrow"/>
                <a:cs typeface="Tomorrow"/>
                <a:sym typeface="Tomorrow"/>
              </a:rPr>
              <a:t>Sự bùng nổ của Deep Learning, với các ứng dụng đột phá trong nhiều lĩnh lực như nhận dạng hình ảnh, xử lý ngôn ngữ tự nhiên.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8430</Words>
  <Application>Microsoft Office PowerPoint</Application>
  <PresentationFormat>Custom</PresentationFormat>
  <Paragraphs>643</Paragraphs>
  <Slides>58</Slides>
  <Notes>24</Notes>
  <HiddenSlides>0</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58</vt:i4>
      </vt:variant>
    </vt:vector>
  </HeadingPairs>
  <TitlesOfParts>
    <vt:vector size="78" baseType="lpstr">
      <vt:lpstr>Anton</vt:lpstr>
      <vt:lpstr>Tomorrow Bold</vt:lpstr>
      <vt:lpstr>Tomorrow Italics</vt:lpstr>
      <vt:lpstr>Arimo Bold</vt:lpstr>
      <vt:lpstr>IBM Plex Sans 2 Bold</vt:lpstr>
      <vt:lpstr>Noto Sans Bold</vt:lpstr>
      <vt:lpstr>Calibri</vt:lpstr>
      <vt:lpstr>Arimo</vt:lpstr>
      <vt:lpstr>Bungee</vt:lpstr>
      <vt:lpstr>Open Sans</vt:lpstr>
      <vt:lpstr>Wingdings</vt:lpstr>
      <vt:lpstr>IBM Plex Sans Condensed Bold</vt:lpstr>
      <vt:lpstr>HK Modular</vt:lpstr>
      <vt:lpstr>Arial</vt:lpstr>
      <vt:lpstr>Helvetica World Bold</vt:lpstr>
      <vt:lpstr>Tomorrow</vt:lpstr>
      <vt:lpstr>Garet</vt:lpstr>
      <vt:lpstr>IBM Plex Sans Condensed</vt:lpstr>
      <vt:lpstr>IBM Plex Sans 1</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Technician Soft skills</dc:title>
  <dc:creator>Thanh Nguyễn</dc:creator>
  <cp:lastModifiedBy>vanthanhkdt</cp:lastModifiedBy>
  <cp:revision>51</cp:revision>
  <dcterms:created xsi:type="dcterms:W3CDTF">2006-08-16T00:00:00Z</dcterms:created>
  <dcterms:modified xsi:type="dcterms:W3CDTF">2024-11-26T23:54:33Z</dcterms:modified>
  <dc:identifier>DAGVHbBqajE</dc:identifier>
</cp:coreProperties>
</file>